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72" r:id="rId2"/>
    <p:sldId id="279" r:id="rId3"/>
    <p:sldId id="281" r:id="rId4"/>
    <p:sldId id="280" r:id="rId5"/>
    <p:sldId id="282" r:id="rId6"/>
    <p:sldId id="269" r:id="rId7"/>
  </p:sldIdLst>
  <p:sldSz cx="9144000" cy="6858000" type="screen4x3"/>
  <p:notesSz cx="6858000" cy="9101138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33"/>
    <a:srgbClr val="FFFFCC"/>
    <a:srgbClr val="FFFF00"/>
    <a:srgbClr val="FF3399"/>
    <a:srgbClr val="33CCCC"/>
    <a:srgbClr val="99FF66"/>
    <a:srgbClr val="FF99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Estilo Médio 2 - Destaqu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56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56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6E68CA-BD96-4D68-B5CC-151D59DBED4C}" type="datetimeFigureOut">
              <a:rPr lang="es-ES_tradnl" smtClean="0"/>
              <a:pPr/>
              <a:t>15/06/2013</a:t>
            </a:fld>
            <a:endParaRPr lang="es-ES_tradnl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2"/>
          </p:nvPr>
        </p:nvSpPr>
        <p:spPr>
          <a:xfrm>
            <a:off x="0" y="8643938"/>
            <a:ext cx="2971800" cy="4556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3"/>
          </p:nvPr>
        </p:nvSpPr>
        <p:spPr>
          <a:xfrm>
            <a:off x="3884613" y="8643938"/>
            <a:ext cx="2971800" cy="4556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60E1A1-1730-4B92-A0DA-DE33FD3CF85E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="" xmlns:p14="http://schemas.microsoft.com/office/powerpoint/2010/main" val="41841859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505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505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E97FE2-1065-4D23-BA3B-79DC40B4D78B}" type="datetimeFigureOut">
              <a:rPr lang="es-ES_tradnl" smtClean="0"/>
              <a:pPr/>
              <a:t>15/06/2013</a:t>
            </a:fld>
            <a:endParaRPr lang="es-ES_tradnl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54113" y="682625"/>
            <a:ext cx="4549775" cy="34131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23041"/>
            <a:ext cx="5486400" cy="40955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s-ES_tradnl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44501"/>
            <a:ext cx="2971800" cy="45505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44501"/>
            <a:ext cx="2971800" cy="45505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F28889-2BF1-4B1A-8B96-AD3CEB79AD11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="" xmlns:p14="http://schemas.microsoft.com/office/powerpoint/2010/main" val="2039053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_tradnl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48B769-B272-48EC-9D3A-DEE6AADE2459}" type="slidenum">
              <a:rPr lang="es-ES_tradnl" smtClean="0"/>
              <a:pPr/>
              <a:t>1</a:t>
            </a:fld>
            <a:endParaRPr lang="es-ES_trad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_tradnl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74E815-233B-4FE1-A47D-5DE1704015F5}" type="slidenum">
              <a:rPr lang="es-ES_tradnl" smtClean="0"/>
              <a:pPr/>
              <a:t>2</a:t>
            </a:fld>
            <a:endParaRPr lang="es-ES_tradn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_tradnl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74E815-233B-4FE1-A47D-5DE1704015F5}" type="slidenum">
              <a:rPr lang="es-ES_tradnl" smtClean="0"/>
              <a:pPr/>
              <a:t>5</a:t>
            </a:fld>
            <a:endParaRPr lang="es-ES_tradn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_tradnl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B0B1AA-3BA0-4498-ADB2-76E1F0801F99}" type="slidenum">
              <a:rPr lang="es-ES_tradnl" smtClean="0"/>
              <a:pPr/>
              <a:t>6</a:t>
            </a:fld>
            <a:endParaRPr lang="es-ES_trad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es-ES_tradn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es-ES_tradnl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0CCC7-7CB6-4EB8-9992-EF88B65836FC}" type="datetimeFigureOut">
              <a:rPr lang="es-ES_tradnl" smtClean="0"/>
              <a:pPr/>
              <a:t>15/06/2013</a:t>
            </a:fld>
            <a:endParaRPr lang="es-ES_tradnl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65955-B42B-418D-9DE8-610E90E2E48A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s-ES_tradnl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s-ES_tradnl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0CCC7-7CB6-4EB8-9992-EF88B65836FC}" type="datetimeFigureOut">
              <a:rPr lang="es-ES_tradnl" smtClean="0"/>
              <a:pPr/>
              <a:t>15/06/2013</a:t>
            </a:fld>
            <a:endParaRPr lang="es-ES_tradnl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65955-B42B-418D-9DE8-610E90E2E48A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es-ES_tradnl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s-ES_tradnl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0CCC7-7CB6-4EB8-9992-EF88B65836FC}" type="datetimeFigureOut">
              <a:rPr lang="es-ES_tradnl" smtClean="0"/>
              <a:pPr/>
              <a:t>15/06/2013</a:t>
            </a:fld>
            <a:endParaRPr lang="es-ES_tradnl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65955-B42B-418D-9DE8-610E90E2E48A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s-ES_tradnl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s-ES_tradnl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0CCC7-7CB6-4EB8-9992-EF88B65836FC}" type="datetimeFigureOut">
              <a:rPr lang="es-ES_tradnl" smtClean="0"/>
              <a:pPr/>
              <a:t>15/06/2013</a:t>
            </a:fld>
            <a:endParaRPr lang="es-ES_tradnl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65955-B42B-418D-9DE8-610E90E2E48A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es-ES_tradnl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0CCC7-7CB6-4EB8-9992-EF88B65836FC}" type="datetimeFigureOut">
              <a:rPr lang="es-ES_tradnl" smtClean="0"/>
              <a:pPr/>
              <a:t>15/06/2013</a:t>
            </a:fld>
            <a:endParaRPr lang="es-ES_tradnl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65955-B42B-418D-9DE8-610E90E2E48A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s-ES_tradnl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s-ES_tradnl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s-ES_tradnl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0CCC7-7CB6-4EB8-9992-EF88B65836FC}" type="datetimeFigureOut">
              <a:rPr lang="es-ES_tradnl" smtClean="0"/>
              <a:pPr/>
              <a:t>15/06/2013</a:t>
            </a:fld>
            <a:endParaRPr lang="es-ES_tradnl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65955-B42B-418D-9DE8-610E90E2E48A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es-ES_tradnl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s-ES_tradnl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s-ES_tradnl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0CCC7-7CB6-4EB8-9992-EF88B65836FC}" type="datetimeFigureOut">
              <a:rPr lang="es-ES_tradnl" smtClean="0"/>
              <a:pPr/>
              <a:t>15/06/2013</a:t>
            </a:fld>
            <a:endParaRPr lang="es-ES_tradnl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65955-B42B-418D-9DE8-610E90E2E48A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s-ES_tradnl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0CCC7-7CB6-4EB8-9992-EF88B65836FC}" type="datetimeFigureOut">
              <a:rPr lang="es-ES_tradnl" smtClean="0"/>
              <a:pPr/>
              <a:t>15/06/2013</a:t>
            </a:fld>
            <a:endParaRPr lang="es-ES_tradnl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65955-B42B-418D-9DE8-610E90E2E48A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0CCC7-7CB6-4EB8-9992-EF88B65836FC}" type="datetimeFigureOut">
              <a:rPr lang="es-ES_tradnl" smtClean="0"/>
              <a:pPr/>
              <a:t>15/06/2013</a:t>
            </a:fld>
            <a:endParaRPr lang="es-ES_tradnl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65955-B42B-418D-9DE8-610E90E2E48A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es-ES_tradnl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s-ES_tradnl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0CCC7-7CB6-4EB8-9992-EF88B65836FC}" type="datetimeFigureOut">
              <a:rPr lang="es-ES_tradnl" smtClean="0"/>
              <a:pPr/>
              <a:t>15/06/2013</a:t>
            </a:fld>
            <a:endParaRPr lang="es-ES_tradnl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65955-B42B-418D-9DE8-610E90E2E48A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es-ES_tradnl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0CCC7-7CB6-4EB8-9992-EF88B65836FC}" type="datetimeFigureOut">
              <a:rPr lang="es-ES_tradnl" smtClean="0"/>
              <a:pPr/>
              <a:t>15/06/2013</a:t>
            </a:fld>
            <a:endParaRPr lang="es-ES_tradnl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65955-B42B-418D-9DE8-610E90E2E48A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es-ES_tradnl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s-ES_tradnl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D0CCC7-7CB6-4EB8-9992-EF88B65836FC}" type="datetimeFigureOut">
              <a:rPr lang="es-ES_tradnl" smtClean="0"/>
              <a:pPr/>
              <a:t>15/06/2013</a:t>
            </a:fld>
            <a:endParaRPr lang="es-ES_tradnl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065955-B42B-418D-9DE8-610E90E2E48A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0" y="1"/>
            <a:ext cx="9144000" cy="2923877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endParaRPr lang="es-ES_tradnl" sz="2000" dirty="0" smtClean="0"/>
          </a:p>
          <a:p>
            <a:r>
              <a:rPr lang="es-ES_tradnl" sz="2000" b="1" dirty="0" smtClean="0"/>
              <a:t>Clase n. 87                                                                                     martes, 14 de mayo de 2013</a:t>
            </a:r>
          </a:p>
          <a:p>
            <a:endParaRPr lang="es-ES_tradnl" sz="2000" dirty="0" smtClean="0"/>
          </a:p>
          <a:p>
            <a:pPr algn="ctr"/>
            <a:r>
              <a:rPr lang="es-ES_tradnl" sz="2800" b="1" dirty="0" smtClean="0"/>
              <a:t>Contenidos: </a:t>
            </a:r>
          </a:p>
          <a:p>
            <a:pPr algn="ctr"/>
            <a:r>
              <a:rPr lang="es-ES_tradnl" sz="2800" b="1" dirty="0" smtClean="0"/>
              <a:t>Corrección de los deberes. Los usos del pretérito perfecto y del pretérito indefinido – marcadores temporales.</a:t>
            </a:r>
          </a:p>
          <a:p>
            <a:pPr algn="ctr"/>
            <a:endParaRPr lang="es-ES_tradnl" sz="2000" b="1" dirty="0" smtClean="0"/>
          </a:p>
          <a:p>
            <a:pPr algn="ctr"/>
            <a:endParaRPr lang="es-ES_tradnl" sz="2000" b="1" dirty="0"/>
          </a:p>
        </p:txBody>
      </p:sp>
      <p:pic>
        <p:nvPicPr>
          <p:cNvPr id="5" name="Imagem 4" descr="cliplizzie1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620688"/>
            <a:ext cx="864096" cy="827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 descr="Happy kids holding large blank poster with space for text Artes e ilustrações vetoriais livres de royaltie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71800" y="3429000"/>
            <a:ext cx="3909008" cy="2520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luxograma: conexão 26"/>
          <p:cNvSpPr/>
          <p:nvPr/>
        </p:nvSpPr>
        <p:spPr>
          <a:xfrm>
            <a:off x="7596336" y="0"/>
            <a:ext cx="1080120" cy="1008112"/>
          </a:xfrm>
          <a:prstGeom prst="flowChartConnector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8" name="Picture 2" descr="Shopping Girls Three Royalty Free Stock Vector Art Illustrati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32656"/>
            <a:ext cx="4139892" cy="43337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0" name="Oval 9"/>
          <p:cNvSpPr/>
          <p:nvPr/>
        </p:nvSpPr>
        <p:spPr>
          <a:xfrm>
            <a:off x="4644008" y="1340768"/>
            <a:ext cx="4320480" cy="2160240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b="1" u="sng" dirty="0" smtClean="0"/>
              <a:t>Esta mañana</a:t>
            </a:r>
            <a:r>
              <a:rPr lang="es-ES_tradnl" dirty="0" smtClean="0"/>
              <a:t>, María y sus amigas </a:t>
            </a:r>
            <a:r>
              <a:rPr lang="es-ES_tradnl" b="1" dirty="0" smtClean="0"/>
              <a:t>han ido </a:t>
            </a:r>
            <a:r>
              <a:rPr lang="es-ES_tradnl" dirty="0" smtClean="0"/>
              <a:t>de compras. </a:t>
            </a:r>
            <a:r>
              <a:rPr lang="es-ES_tradnl" b="1" dirty="0" smtClean="0"/>
              <a:t>Han comprado </a:t>
            </a:r>
            <a:r>
              <a:rPr lang="es-ES_tradnl" dirty="0" smtClean="0"/>
              <a:t>algunas bisuterías y vestidos para la fiesta de cumpleaños de Paco. </a:t>
            </a:r>
          </a:p>
          <a:p>
            <a:pPr algn="ctr"/>
            <a:endParaRPr lang="es-ES_tradnl" dirty="0"/>
          </a:p>
        </p:txBody>
      </p:sp>
      <p:sp>
        <p:nvSpPr>
          <p:cNvPr id="11" name="Oval 10"/>
          <p:cNvSpPr/>
          <p:nvPr/>
        </p:nvSpPr>
        <p:spPr>
          <a:xfrm>
            <a:off x="4932040" y="3717032"/>
            <a:ext cx="3960440" cy="2592288"/>
          </a:xfrm>
          <a:prstGeom prst="ellipse">
            <a:avLst/>
          </a:prstGeom>
          <a:solidFill>
            <a:srgbClr val="33CCC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b="1" u="sng" dirty="0" smtClean="0"/>
              <a:t>Ayer</a:t>
            </a:r>
            <a:r>
              <a:rPr lang="es-ES_tradnl" dirty="0" smtClean="0"/>
              <a:t>, María y sus amigas fueron de compras. Compraron algunas bisuterías y vestidos para la fiesta de cumpleaños de Paco. </a:t>
            </a:r>
          </a:p>
          <a:p>
            <a:pPr algn="ctr"/>
            <a:endParaRPr lang="es-ES_tradnl" dirty="0"/>
          </a:p>
        </p:txBody>
      </p:sp>
      <p:sp>
        <p:nvSpPr>
          <p:cNvPr id="19" name="Seta para baixo 18"/>
          <p:cNvSpPr/>
          <p:nvPr/>
        </p:nvSpPr>
        <p:spPr>
          <a:xfrm rot="16368310">
            <a:off x="4980119" y="3187241"/>
            <a:ext cx="504056" cy="432048"/>
          </a:xfrm>
          <a:prstGeom prst="downArrow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0" name="Seta para baixo 19"/>
          <p:cNvSpPr/>
          <p:nvPr/>
        </p:nvSpPr>
        <p:spPr>
          <a:xfrm rot="16200000">
            <a:off x="5184068" y="5769260"/>
            <a:ext cx="504056" cy="432048"/>
          </a:xfrm>
          <a:prstGeom prst="downArrow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1" name="Fluxograma: conexão 20"/>
          <p:cNvSpPr/>
          <p:nvPr/>
        </p:nvSpPr>
        <p:spPr>
          <a:xfrm>
            <a:off x="0" y="4797152"/>
            <a:ext cx="1080120" cy="1008112"/>
          </a:xfrm>
          <a:prstGeom prst="flowChartConnector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2" name="Fluxograma: conexão 21"/>
          <p:cNvSpPr/>
          <p:nvPr/>
        </p:nvSpPr>
        <p:spPr>
          <a:xfrm>
            <a:off x="1907704" y="5589240"/>
            <a:ext cx="1080120" cy="1008112"/>
          </a:xfrm>
          <a:prstGeom prst="flowChartConnector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3" name="Fluxograma: conexão 22"/>
          <p:cNvSpPr/>
          <p:nvPr/>
        </p:nvSpPr>
        <p:spPr>
          <a:xfrm>
            <a:off x="1115616" y="5517232"/>
            <a:ext cx="1080120" cy="1008112"/>
          </a:xfrm>
          <a:prstGeom prst="flowChartConnector">
            <a:avLst/>
          </a:prstGeom>
          <a:solidFill>
            <a:srgbClr val="99FF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4" name="Fluxograma: conexão 23"/>
          <p:cNvSpPr/>
          <p:nvPr/>
        </p:nvSpPr>
        <p:spPr>
          <a:xfrm>
            <a:off x="467544" y="5373216"/>
            <a:ext cx="1080120" cy="1008112"/>
          </a:xfrm>
          <a:prstGeom prst="flowChartConnector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5" name="Fluxograma: conexão 24"/>
          <p:cNvSpPr/>
          <p:nvPr/>
        </p:nvSpPr>
        <p:spPr>
          <a:xfrm>
            <a:off x="6804248" y="0"/>
            <a:ext cx="1080120" cy="1008112"/>
          </a:xfrm>
          <a:prstGeom prst="flowChartConnector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6" name="Fluxograma: conexão 25"/>
          <p:cNvSpPr/>
          <p:nvPr/>
        </p:nvSpPr>
        <p:spPr>
          <a:xfrm>
            <a:off x="5868144" y="0"/>
            <a:ext cx="1080120" cy="1008112"/>
          </a:xfrm>
          <a:prstGeom prst="flowChartConnector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4" name="CaixaDeTexto 13"/>
          <p:cNvSpPr txBox="1"/>
          <p:nvPr/>
        </p:nvSpPr>
        <p:spPr>
          <a:xfrm>
            <a:off x="5580112" y="3212976"/>
            <a:ext cx="2232248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_tradnl" dirty="0" smtClean="0">
                <a:solidFill>
                  <a:schemeClr val="bg1"/>
                </a:solidFill>
              </a:rPr>
              <a:t>Pretérito Perfecto</a:t>
            </a:r>
            <a:endParaRPr lang="es-ES_tradnl" dirty="0">
              <a:solidFill>
                <a:schemeClr val="bg1"/>
              </a:solidFill>
            </a:endParaRPr>
          </a:p>
        </p:txBody>
      </p:sp>
      <p:sp>
        <p:nvSpPr>
          <p:cNvPr id="15" name="CaixaDeTexto 14"/>
          <p:cNvSpPr txBox="1"/>
          <p:nvPr/>
        </p:nvSpPr>
        <p:spPr>
          <a:xfrm>
            <a:off x="5796136" y="5805264"/>
            <a:ext cx="2232248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_tradnl" dirty="0" smtClean="0">
                <a:solidFill>
                  <a:schemeClr val="bg1"/>
                </a:solidFill>
              </a:rPr>
              <a:t>Pretérito Indefinido</a:t>
            </a:r>
            <a:endParaRPr lang="es-ES_tradnl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9" grpId="0" animBg="1"/>
      <p:bldP spid="20" grpId="0" animBg="1"/>
      <p:bldP spid="14" grpId="0" animBg="1"/>
      <p:bldP spid="1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49976120"/>
              </p:ext>
            </p:extLst>
          </p:nvPr>
        </p:nvGraphicFramePr>
        <p:xfrm>
          <a:off x="827584" y="1397000"/>
          <a:ext cx="7416824" cy="26720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032448"/>
                <a:gridCol w="338437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/>
                        <a:t>Español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/>
                        <a:t>Portugués</a:t>
                      </a:r>
                      <a:endParaRPr lang="es-ES_trad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es-ES_tradnl" dirty="0" smtClean="0"/>
                        <a:t>Esta mañana, </a:t>
                      </a:r>
                      <a:r>
                        <a:rPr lang="es-ES_tradnl" b="1" dirty="0" smtClean="0"/>
                        <a:t>han ido </a:t>
                      </a:r>
                      <a:r>
                        <a:rPr lang="es-ES_tradnl" dirty="0" smtClean="0"/>
                        <a:t>de compras. </a:t>
                      </a:r>
                    </a:p>
                    <a:p>
                      <a:pPr algn="l">
                        <a:buFont typeface="Arial" pitchFamily="34" charset="0"/>
                        <a:buChar char="•"/>
                      </a:pPr>
                      <a:endParaRPr lang="es-ES_tradnl" dirty="0" smtClean="0"/>
                    </a:p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es-ES_tradnl" dirty="0" smtClean="0"/>
                        <a:t>Ayer</a:t>
                      </a:r>
                      <a:r>
                        <a:rPr lang="es-ES_tradnl" baseline="0" dirty="0" smtClean="0"/>
                        <a:t> por la mañana, </a:t>
                      </a:r>
                      <a:r>
                        <a:rPr lang="es-ES_tradnl" b="1" baseline="0" dirty="0" smtClean="0"/>
                        <a:t>fueron </a:t>
                      </a:r>
                      <a:r>
                        <a:rPr lang="es-ES_tradnl" baseline="0" dirty="0" smtClean="0"/>
                        <a:t>de compras. 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es-ES_tradnl" dirty="0" smtClean="0"/>
                        <a:t>Esta </a:t>
                      </a:r>
                      <a:r>
                        <a:rPr lang="es-ES_tradnl" dirty="0" err="1" smtClean="0"/>
                        <a:t>manhã</a:t>
                      </a:r>
                      <a:r>
                        <a:rPr lang="es-ES_tradnl" dirty="0" smtClean="0"/>
                        <a:t>,</a:t>
                      </a:r>
                      <a:r>
                        <a:rPr lang="es-ES_tradnl" baseline="0" dirty="0" smtClean="0"/>
                        <a:t> </a:t>
                      </a:r>
                      <a:r>
                        <a:rPr lang="es-ES_tradnl" b="1" baseline="0" dirty="0" err="1" smtClean="0">
                          <a:effectLst/>
                        </a:rPr>
                        <a:t>foram</a:t>
                      </a:r>
                      <a:r>
                        <a:rPr lang="es-ES_tradnl" b="1" baseline="0" dirty="0" smtClean="0">
                          <a:effectLst/>
                        </a:rPr>
                        <a:t> </a:t>
                      </a:r>
                      <a:r>
                        <a:rPr lang="es-ES_tradnl" baseline="0" dirty="0" err="1" smtClean="0"/>
                        <a:t>às</a:t>
                      </a:r>
                      <a:r>
                        <a:rPr lang="es-ES_tradnl" baseline="0" dirty="0" smtClean="0"/>
                        <a:t> compras.</a:t>
                      </a:r>
                    </a:p>
                    <a:p>
                      <a:pPr algn="ctr"/>
                      <a:endParaRPr lang="es-ES_tradnl" baseline="0" dirty="0" smtClean="0"/>
                    </a:p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es-ES_tradnl" baseline="0" dirty="0" err="1" smtClean="0"/>
                        <a:t>Ontem</a:t>
                      </a:r>
                      <a:r>
                        <a:rPr lang="es-ES_tradnl" baseline="0" dirty="0" smtClean="0"/>
                        <a:t> pela </a:t>
                      </a:r>
                      <a:r>
                        <a:rPr lang="es-ES_tradnl" baseline="0" dirty="0" err="1" smtClean="0"/>
                        <a:t>manhã</a:t>
                      </a:r>
                      <a:r>
                        <a:rPr lang="es-ES_tradnl" baseline="0" dirty="0" smtClean="0"/>
                        <a:t>,</a:t>
                      </a:r>
                      <a:r>
                        <a:rPr lang="es-ES_tradnl" b="1" baseline="0" dirty="0" smtClean="0"/>
                        <a:t> </a:t>
                      </a:r>
                      <a:r>
                        <a:rPr lang="es-ES_tradnl" b="1" baseline="0" dirty="0" err="1" smtClean="0"/>
                        <a:t>foram</a:t>
                      </a:r>
                      <a:r>
                        <a:rPr lang="es-ES_tradnl" b="1" baseline="0" dirty="0" smtClean="0"/>
                        <a:t> </a:t>
                      </a:r>
                      <a:r>
                        <a:rPr lang="es-ES_tradnl" baseline="0" dirty="0" err="1" smtClean="0"/>
                        <a:t>às</a:t>
                      </a:r>
                      <a:r>
                        <a:rPr lang="es-ES_tradnl" baseline="0" dirty="0" smtClean="0"/>
                        <a:t> compras. </a:t>
                      </a:r>
                      <a:endParaRPr lang="es-ES_trad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endParaRPr lang="es-ES_tradnl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_tradnl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s-ES_tradnl" dirty="0" smtClean="0"/>
                        <a:t>Pretérito</a:t>
                      </a:r>
                      <a:r>
                        <a:rPr lang="es-ES_tradnl" baseline="0" dirty="0" smtClean="0"/>
                        <a:t> Perfecto (pasado más cercano)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/>
                        <a:t>   ----------------------</a:t>
                      </a:r>
                      <a:endParaRPr lang="es-ES_trad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dirty="0" smtClean="0"/>
                        <a:t>Pretérito Indefinido (pasado más lejano)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= Pretérito</a:t>
                      </a:r>
                      <a:r>
                        <a:rPr lang="es-ES_tradnl" baseline="0" dirty="0" smtClean="0"/>
                        <a:t> Perfecto</a:t>
                      </a:r>
                      <a:endParaRPr lang="es-ES_tradnl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ítulo 3"/>
          <p:cNvSpPr>
            <a:spLocks noGrp="1"/>
          </p:cNvSpPr>
          <p:nvPr>
            <p:ph type="title"/>
          </p:nvPr>
        </p:nvSpPr>
        <p:spPr>
          <a:xfrm>
            <a:off x="51516" y="131858"/>
            <a:ext cx="8964488" cy="992886"/>
          </a:xfr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s-ES_tradnl" dirty="0" smtClean="0"/>
              <a:t>Pretérito Perfecto y Pretérito Indefinido</a:t>
            </a:r>
            <a:endParaRPr lang="es-ES_tradnl" dirty="0"/>
          </a:p>
        </p:txBody>
      </p:sp>
      <p:sp>
        <p:nvSpPr>
          <p:cNvPr id="6" name="CaixaDeTexto 5"/>
          <p:cNvSpPr txBox="1"/>
          <p:nvPr/>
        </p:nvSpPr>
        <p:spPr>
          <a:xfrm>
            <a:off x="1115616" y="4941168"/>
            <a:ext cx="7776864" cy="101566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es-ES_tradnl" sz="2000" b="1" dirty="0" err="1" smtClean="0"/>
              <a:t>Em</a:t>
            </a:r>
            <a:r>
              <a:rPr lang="es-ES_tradnl" sz="2000" b="1" dirty="0" smtClean="0"/>
              <a:t> </a:t>
            </a:r>
            <a:r>
              <a:rPr lang="es-ES_tradnl" sz="2000" b="1" dirty="0" err="1" smtClean="0"/>
              <a:t>Espanhol</a:t>
            </a:r>
            <a:r>
              <a:rPr lang="es-ES_tradnl" sz="2000" b="1" dirty="0" smtClean="0"/>
              <a:t>, </a:t>
            </a:r>
            <a:r>
              <a:rPr lang="es-ES_tradnl" sz="2000" b="1" dirty="0" err="1" smtClean="0"/>
              <a:t>existem</a:t>
            </a:r>
            <a:r>
              <a:rPr lang="es-ES_tradnl" sz="2000" b="1" dirty="0" smtClean="0"/>
              <a:t> </a:t>
            </a:r>
            <a:r>
              <a:rPr lang="es-ES_tradnl" sz="2000" b="1" dirty="0" err="1" smtClean="0"/>
              <a:t>dois</a:t>
            </a:r>
            <a:r>
              <a:rPr lang="es-ES_tradnl" sz="2000" b="1" dirty="0" smtClean="0"/>
              <a:t> tempos </a:t>
            </a:r>
            <a:r>
              <a:rPr lang="es-ES_tradnl" sz="2000" b="1" dirty="0" err="1" smtClean="0"/>
              <a:t>verbais</a:t>
            </a:r>
            <a:r>
              <a:rPr lang="es-ES_tradnl" sz="2000" b="1" dirty="0" smtClean="0"/>
              <a:t> para nos </a:t>
            </a:r>
            <a:r>
              <a:rPr lang="es-ES_tradnl" sz="2000" b="1" dirty="0" err="1" smtClean="0"/>
              <a:t>referirmos</a:t>
            </a:r>
            <a:r>
              <a:rPr lang="es-ES_tradnl" sz="2000" b="1" dirty="0" smtClean="0"/>
              <a:t> </a:t>
            </a:r>
            <a:r>
              <a:rPr lang="es-ES_tradnl" sz="2000" b="1" dirty="0" err="1" smtClean="0"/>
              <a:t>ao</a:t>
            </a:r>
            <a:r>
              <a:rPr lang="es-ES_tradnl" sz="2000" b="1" dirty="0" smtClean="0"/>
              <a:t> </a:t>
            </a:r>
            <a:r>
              <a:rPr lang="es-ES_tradnl" sz="2000" b="1" dirty="0" err="1" smtClean="0"/>
              <a:t>passado</a:t>
            </a:r>
            <a:r>
              <a:rPr lang="es-ES_tradnl" sz="2000" b="1" dirty="0" smtClean="0"/>
              <a:t>. Resta-nos </a:t>
            </a:r>
            <a:r>
              <a:rPr lang="es-ES_tradnl" sz="2000" b="1" dirty="0" err="1" smtClean="0"/>
              <a:t>escolher</a:t>
            </a:r>
            <a:r>
              <a:rPr lang="es-ES_tradnl" sz="2000" b="1" dirty="0" smtClean="0"/>
              <a:t> a que tipo de </a:t>
            </a:r>
            <a:r>
              <a:rPr lang="es-ES_tradnl" sz="2000" b="1" dirty="0" err="1" smtClean="0"/>
              <a:t>passado</a:t>
            </a:r>
            <a:r>
              <a:rPr lang="es-ES_tradnl" sz="2000" b="1" dirty="0" smtClean="0"/>
              <a:t> nos queremos referir, se a </a:t>
            </a:r>
            <a:r>
              <a:rPr lang="es-ES_tradnl" sz="2000" b="1" dirty="0" err="1" smtClean="0"/>
              <a:t>um</a:t>
            </a:r>
            <a:r>
              <a:rPr lang="es-ES_tradnl" sz="2000" b="1" dirty="0" smtClean="0"/>
              <a:t> </a:t>
            </a:r>
            <a:r>
              <a:rPr lang="es-ES_tradnl" sz="2000" b="1" dirty="0" err="1" smtClean="0"/>
              <a:t>mais</a:t>
            </a:r>
            <a:r>
              <a:rPr lang="es-ES_tradnl" sz="2000" b="1" dirty="0" smtClean="0"/>
              <a:t> </a:t>
            </a:r>
            <a:r>
              <a:rPr lang="es-ES_tradnl" sz="2000" b="1" dirty="0" err="1" smtClean="0"/>
              <a:t>recente</a:t>
            </a:r>
            <a:r>
              <a:rPr lang="es-ES_tradnl" sz="2000" b="1" dirty="0" smtClean="0"/>
              <a:t>, se a </a:t>
            </a:r>
            <a:r>
              <a:rPr lang="es-ES_tradnl" sz="2000" b="1" dirty="0" err="1" smtClean="0"/>
              <a:t>um</a:t>
            </a:r>
            <a:r>
              <a:rPr lang="es-ES_tradnl" sz="2000" b="1" dirty="0" smtClean="0"/>
              <a:t> </a:t>
            </a:r>
            <a:r>
              <a:rPr lang="es-ES_tradnl" sz="2000" b="1" dirty="0" err="1" smtClean="0"/>
              <a:t>mais</a:t>
            </a:r>
            <a:r>
              <a:rPr lang="es-ES_tradnl" sz="2000" b="1" dirty="0" smtClean="0"/>
              <a:t> anterior. </a:t>
            </a:r>
            <a:endParaRPr lang="es-ES_tradnl" sz="2000" b="1" dirty="0"/>
          </a:p>
        </p:txBody>
      </p:sp>
      <p:sp>
        <p:nvSpPr>
          <p:cNvPr id="7" name="Não É Igual A 6"/>
          <p:cNvSpPr/>
          <p:nvPr/>
        </p:nvSpPr>
        <p:spPr>
          <a:xfrm>
            <a:off x="2339752" y="2132856"/>
            <a:ext cx="504056" cy="288032"/>
          </a:xfrm>
          <a:prstGeom prst="mathNotEqual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  <p:sp>
        <p:nvSpPr>
          <p:cNvPr id="8" name="Igual 7"/>
          <p:cNvSpPr/>
          <p:nvPr/>
        </p:nvSpPr>
        <p:spPr>
          <a:xfrm>
            <a:off x="6156176" y="2132856"/>
            <a:ext cx="432048" cy="288032"/>
          </a:xfrm>
          <a:prstGeom prst="mathEqual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  <p:sp>
        <p:nvSpPr>
          <p:cNvPr id="9" name="Pentágono 8"/>
          <p:cNvSpPr/>
          <p:nvPr/>
        </p:nvSpPr>
        <p:spPr>
          <a:xfrm>
            <a:off x="0" y="5157192"/>
            <a:ext cx="971600" cy="504056"/>
          </a:xfrm>
          <a:prstGeom prst="homePlat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xão recta unidireccional 6"/>
          <p:cNvCxnSpPr/>
          <p:nvPr/>
        </p:nvCxnSpPr>
        <p:spPr>
          <a:xfrm>
            <a:off x="1691680" y="2348880"/>
            <a:ext cx="648072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Rectângulo arredondado 7"/>
          <p:cNvSpPr/>
          <p:nvPr/>
        </p:nvSpPr>
        <p:spPr>
          <a:xfrm>
            <a:off x="7035090" y="1700808"/>
            <a:ext cx="1296144" cy="57606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b="1" dirty="0" smtClean="0">
                <a:solidFill>
                  <a:schemeClr val="tx2">
                    <a:lumMod val="50000"/>
                  </a:schemeClr>
                </a:solidFill>
              </a:rPr>
              <a:t>Presente</a:t>
            </a:r>
            <a:endParaRPr lang="es-ES_tradnl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5" name="Rectângulo arredondado 14"/>
          <p:cNvSpPr/>
          <p:nvPr/>
        </p:nvSpPr>
        <p:spPr>
          <a:xfrm>
            <a:off x="3347864" y="1700808"/>
            <a:ext cx="3744416" cy="57606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 smtClean="0">
                <a:solidFill>
                  <a:schemeClr val="tx1"/>
                </a:solidFill>
              </a:rPr>
              <a:t>Esta mañana, han ido de compras.</a:t>
            </a:r>
            <a:endParaRPr lang="es-ES_tradnl" dirty="0">
              <a:solidFill>
                <a:schemeClr val="tx1"/>
              </a:solidFill>
            </a:endParaRPr>
          </a:p>
        </p:txBody>
      </p:sp>
      <p:cxnSp>
        <p:nvCxnSpPr>
          <p:cNvPr id="19" name="Conexão recta unidireccional 18"/>
          <p:cNvCxnSpPr/>
          <p:nvPr/>
        </p:nvCxnSpPr>
        <p:spPr>
          <a:xfrm>
            <a:off x="1763688" y="4581128"/>
            <a:ext cx="6408712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0" name="Rectângulo arredondado 19"/>
          <p:cNvSpPr/>
          <p:nvPr/>
        </p:nvSpPr>
        <p:spPr>
          <a:xfrm>
            <a:off x="7236296" y="4869160"/>
            <a:ext cx="1152128" cy="57606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b="1" dirty="0" smtClean="0">
                <a:solidFill>
                  <a:schemeClr val="tx2">
                    <a:lumMod val="50000"/>
                  </a:schemeClr>
                </a:solidFill>
              </a:rPr>
              <a:t>Presente</a:t>
            </a:r>
            <a:endParaRPr lang="es-ES_tradnl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1" name="Rectângulo arredondado 20"/>
          <p:cNvSpPr/>
          <p:nvPr/>
        </p:nvSpPr>
        <p:spPr>
          <a:xfrm>
            <a:off x="2699792" y="3933056"/>
            <a:ext cx="3744416" cy="57606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 smtClean="0">
                <a:solidFill>
                  <a:schemeClr val="tx1"/>
                </a:solidFill>
              </a:rPr>
              <a:t>Ayer, fueron de compras. </a:t>
            </a:r>
            <a:endParaRPr lang="es-ES_tradnl" dirty="0">
              <a:solidFill>
                <a:schemeClr val="tx1"/>
              </a:solidFill>
            </a:endParaRPr>
          </a:p>
        </p:txBody>
      </p:sp>
      <p:sp>
        <p:nvSpPr>
          <p:cNvPr id="22" name="Rectângulo arredondado 21"/>
          <p:cNvSpPr/>
          <p:nvPr/>
        </p:nvSpPr>
        <p:spPr>
          <a:xfrm>
            <a:off x="1572836" y="1739682"/>
            <a:ext cx="1296144" cy="57606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b="1" dirty="0" smtClean="0">
                <a:solidFill>
                  <a:schemeClr val="tx2">
                    <a:lumMod val="50000"/>
                  </a:schemeClr>
                </a:solidFill>
              </a:rPr>
              <a:t>Pasado</a:t>
            </a:r>
            <a:endParaRPr lang="es-ES_tradnl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3" name="Rectângulo arredondado 22"/>
          <p:cNvSpPr/>
          <p:nvPr/>
        </p:nvSpPr>
        <p:spPr>
          <a:xfrm>
            <a:off x="1547664" y="4725144"/>
            <a:ext cx="1296144" cy="57606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b="1" dirty="0" smtClean="0">
                <a:solidFill>
                  <a:schemeClr val="tx2">
                    <a:lumMod val="50000"/>
                  </a:schemeClr>
                </a:solidFill>
              </a:rPr>
              <a:t>Pasado</a:t>
            </a:r>
            <a:endParaRPr lang="es-ES_tradnl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4" name="Chaveta à direita 23"/>
          <p:cNvSpPr/>
          <p:nvPr/>
        </p:nvSpPr>
        <p:spPr>
          <a:xfrm rot="5400000">
            <a:off x="4391980" y="3320988"/>
            <a:ext cx="216024" cy="3168352"/>
          </a:xfrm>
          <a:prstGeom prst="rightBrac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cxnSp>
        <p:nvCxnSpPr>
          <p:cNvPr id="28" name="Conexão recta unidireccional 27"/>
          <p:cNvCxnSpPr/>
          <p:nvPr/>
        </p:nvCxnSpPr>
        <p:spPr>
          <a:xfrm>
            <a:off x="3635896" y="2708920"/>
            <a:ext cx="4536504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0" name="Conexão recta 29"/>
          <p:cNvCxnSpPr/>
          <p:nvPr/>
        </p:nvCxnSpPr>
        <p:spPr>
          <a:xfrm>
            <a:off x="3635896" y="2420888"/>
            <a:ext cx="0" cy="288032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1" name="Conexão recta 30"/>
          <p:cNvCxnSpPr/>
          <p:nvPr/>
        </p:nvCxnSpPr>
        <p:spPr>
          <a:xfrm>
            <a:off x="2915816" y="4581128"/>
            <a:ext cx="0" cy="288032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2" name="Conexão recta 31"/>
          <p:cNvCxnSpPr/>
          <p:nvPr/>
        </p:nvCxnSpPr>
        <p:spPr>
          <a:xfrm>
            <a:off x="6084168" y="4581128"/>
            <a:ext cx="0" cy="288032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33" name="Título 3"/>
          <p:cNvSpPr>
            <a:spLocks noGrp="1"/>
          </p:cNvSpPr>
          <p:nvPr>
            <p:ph type="title"/>
          </p:nvPr>
        </p:nvSpPr>
        <p:spPr>
          <a:xfrm>
            <a:off x="51516" y="131858"/>
            <a:ext cx="8964488" cy="1354162"/>
          </a:xfr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s-ES_tradnl" dirty="0" smtClean="0"/>
              <a:t>Pretérito Perfecto vs Pretérito Indefinido</a:t>
            </a:r>
            <a:endParaRPr lang="es-ES_tradnl" dirty="0"/>
          </a:p>
        </p:txBody>
      </p:sp>
      <p:sp>
        <p:nvSpPr>
          <p:cNvPr id="36" name="Fluxograma: conexão 35"/>
          <p:cNvSpPr/>
          <p:nvPr/>
        </p:nvSpPr>
        <p:spPr>
          <a:xfrm>
            <a:off x="0" y="4797152"/>
            <a:ext cx="1080120" cy="1008112"/>
          </a:xfrm>
          <a:prstGeom prst="flowChartConnector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37" name="Fluxograma: conexão 36"/>
          <p:cNvSpPr/>
          <p:nvPr/>
        </p:nvSpPr>
        <p:spPr>
          <a:xfrm>
            <a:off x="1907704" y="5589240"/>
            <a:ext cx="1080120" cy="1008112"/>
          </a:xfrm>
          <a:prstGeom prst="flowChartConnector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38" name="Fluxograma: conexão 37"/>
          <p:cNvSpPr/>
          <p:nvPr/>
        </p:nvSpPr>
        <p:spPr>
          <a:xfrm>
            <a:off x="1115616" y="5517232"/>
            <a:ext cx="1080120" cy="1008112"/>
          </a:xfrm>
          <a:prstGeom prst="flowChartConnector">
            <a:avLst/>
          </a:prstGeom>
          <a:solidFill>
            <a:srgbClr val="99FF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39" name="Fluxograma: conexão 38"/>
          <p:cNvSpPr/>
          <p:nvPr/>
        </p:nvSpPr>
        <p:spPr>
          <a:xfrm>
            <a:off x="467544" y="5373216"/>
            <a:ext cx="1080120" cy="1008112"/>
          </a:xfrm>
          <a:prstGeom prst="flowChartConnector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40" name="Explosão 1 39"/>
          <p:cNvSpPr/>
          <p:nvPr/>
        </p:nvSpPr>
        <p:spPr>
          <a:xfrm>
            <a:off x="4716016" y="2780928"/>
            <a:ext cx="2592288" cy="1296144"/>
          </a:xfrm>
          <a:prstGeom prst="irregularSeal1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b="1" dirty="0" smtClean="0">
                <a:solidFill>
                  <a:schemeClr val="tx2">
                    <a:lumMod val="50000"/>
                  </a:schemeClr>
                </a:solidFill>
              </a:rPr>
              <a:t>Pasado más cercano</a:t>
            </a:r>
            <a:endParaRPr lang="es-ES_tradnl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1" name="Explosão 1 40"/>
          <p:cNvSpPr/>
          <p:nvPr/>
        </p:nvSpPr>
        <p:spPr>
          <a:xfrm>
            <a:off x="3275856" y="5085184"/>
            <a:ext cx="2592288" cy="1296144"/>
          </a:xfrm>
          <a:prstGeom prst="irregularSeal1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b="1" dirty="0" smtClean="0">
                <a:solidFill>
                  <a:schemeClr val="tx2">
                    <a:lumMod val="50000"/>
                  </a:schemeClr>
                </a:solidFill>
              </a:rPr>
              <a:t>Pasado más lejano</a:t>
            </a:r>
            <a:endParaRPr lang="es-ES_tradnl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5" name="Rectângulo 24"/>
          <p:cNvSpPr/>
          <p:nvPr/>
        </p:nvSpPr>
        <p:spPr>
          <a:xfrm>
            <a:off x="4319464" y="6396335"/>
            <a:ext cx="4824536" cy="461665"/>
          </a:xfrm>
          <a:prstGeom prst="rect">
            <a:avLst/>
          </a:prstGeom>
          <a:solidFill>
            <a:srgbClr val="FFFF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s-ES_tradnl" sz="2400" dirty="0" smtClean="0">
                <a:solidFill>
                  <a:schemeClr val="tx1"/>
                </a:solidFill>
              </a:rPr>
              <a:t>Libro, Página 114, ej. 1.3, 1.4 y 1.5</a:t>
            </a:r>
            <a:endParaRPr lang="es-ES_tradnl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3" grpId="0"/>
      <p:bldP spid="24" grpId="0" animBg="1"/>
      <p:bldP spid="40" grpId="0" animBg="1"/>
      <p:bldP spid="41" grpId="0" animBg="1"/>
      <p:bldP spid="2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s-ES_tradnl" dirty="0" smtClean="0"/>
              <a:t>Los marcadores temporales</a:t>
            </a:r>
            <a:endParaRPr lang="es-ES_tradnl" dirty="0"/>
          </a:p>
        </p:txBody>
      </p:sp>
      <p:sp>
        <p:nvSpPr>
          <p:cNvPr id="4" name="Rectângulo 3"/>
          <p:cNvSpPr/>
          <p:nvPr/>
        </p:nvSpPr>
        <p:spPr>
          <a:xfrm>
            <a:off x="539552" y="1556792"/>
            <a:ext cx="1944216" cy="461665"/>
          </a:xfrm>
          <a:prstGeom prst="rect">
            <a:avLst/>
          </a:prstGeom>
          <a:solidFill>
            <a:srgbClr val="FFFF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s-ES_tradnl" sz="2400" dirty="0" smtClean="0">
                <a:solidFill>
                  <a:schemeClr val="tx1"/>
                </a:solidFill>
              </a:rPr>
              <a:t>Página 114</a:t>
            </a:r>
            <a:endParaRPr lang="es-ES_tradnl" sz="2400" dirty="0">
              <a:solidFill>
                <a:schemeClr val="tx1"/>
              </a:solidFill>
            </a:endParaRPr>
          </a:p>
        </p:txBody>
      </p:sp>
      <p:sp>
        <p:nvSpPr>
          <p:cNvPr id="5" name="Rectângulo arredondado 4"/>
          <p:cNvSpPr/>
          <p:nvPr/>
        </p:nvSpPr>
        <p:spPr>
          <a:xfrm>
            <a:off x="1547664" y="2636912"/>
            <a:ext cx="648072" cy="504056"/>
          </a:xfrm>
          <a:prstGeom prst="round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1.3</a:t>
            </a:r>
            <a:endParaRPr lang="es-ES_tradnl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ctângulo arredondado 5"/>
          <p:cNvSpPr/>
          <p:nvPr/>
        </p:nvSpPr>
        <p:spPr>
          <a:xfrm>
            <a:off x="7020272" y="1556792"/>
            <a:ext cx="1224136" cy="64807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 smtClean="0">
                <a:solidFill>
                  <a:schemeClr val="tx1"/>
                </a:solidFill>
              </a:rPr>
              <a:t>Hoy</a:t>
            </a:r>
            <a:endParaRPr lang="es-ES_tradnl" dirty="0">
              <a:solidFill>
                <a:schemeClr val="tx1"/>
              </a:solidFill>
            </a:endParaRPr>
          </a:p>
        </p:txBody>
      </p:sp>
      <p:sp>
        <p:nvSpPr>
          <p:cNvPr id="7" name="Rectângulo arredondado 6"/>
          <p:cNvSpPr/>
          <p:nvPr/>
        </p:nvSpPr>
        <p:spPr>
          <a:xfrm>
            <a:off x="3438128" y="1463588"/>
            <a:ext cx="1224136" cy="64807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 smtClean="0">
                <a:solidFill>
                  <a:schemeClr val="tx1"/>
                </a:solidFill>
              </a:rPr>
              <a:t>Ayer</a:t>
            </a:r>
            <a:endParaRPr lang="es-ES_tradnl" dirty="0">
              <a:solidFill>
                <a:schemeClr val="tx1"/>
              </a:solidFill>
            </a:endParaRPr>
          </a:p>
        </p:txBody>
      </p:sp>
      <p:sp>
        <p:nvSpPr>
          <p:cNvPr id="11" name="CaixaDeTexto 10"/>
          <p:cNvSpPr txBox="1"/>
          <p:nvPr/>
        </p:nvSpPr>
        <p:spPr>
          <a:xfrm>
            <a:off x="2987824" y="2348880"/>
            <a:ext cx="2664296" cy="1200329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r>
              <a:rPr lang="es-ES_tradnl" dirty="0" smtClean="0">
                <a:solidFill>
                  <a:schemeClr val="bg1"/>
                </a:solidFill>
              </a:rPr>
              <a:t>El lunes pasado</a:t>
            </a:r>
          </a:p>
          <a:p>
            <a:r>
              <a:rPr lang="es-ES_tradnl" dirty="0" smtClean="0">
                <a:solidFill>
                  <a:schemeClr val="bg1"/>
                </a:solidFill>
              </a:rPr>
              <a:t>El año pasado</a:t>
            </a:r>
          </a:p>
          <a:p>
            <a:r>
              <a:rPr lang="es-ES_tradnl" dirty="0" smtClean="0">
                <a:solidFill>
                  <a:schemeClr val="bg1"/>
                </a:solidFill>
              </a:rPr>
              <a:t>El fin de semana pasado</a:t>
            </a:r>
          </a:p>
          <a:p>
            <a:r>
              <a:rPr lang="es-ES_tradnl" dirty="0" smtClean="0">
                <a:solidFill>
                  <a:schemeClr val="bg1"/>
                </a:solidFill>
              </a:rPr>
              <a:t>Anoche</a:t>
            </a:r>
          </a:p>
        </p:txBody>
      </p:sp>
      <p:sp>
        <p:nvSpPr>
          <p:cNvPr id="13" name="CaixaDeTexto 12"/>
          <p:cNvSpPr txBox="1"/>
          <p:nvPr/>
        </p:nvSpPr>
        <p:spPr>
          <a:xfrm>
            <a:off x="6084168" y="2348880"/>
            <a:ext cx="2664296" cy="1200329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r>
              <a:rPr lang="es-ES_tradnl" dirty="0" smtClean="0"/>
              <a:t>Esta tarde</a:t>
            </a:r>
          </a:p>
          <a:p>
            <a:r>
              <a:rPr lang="es-ES_tradnl" dirty="0" smtClean="0"/>
              <a:t>Esta semana</a:t>
            </a:r>
          </a:p>
          <a:p>
            <a:r>
              <a:rPr lang="es-ES_tradnl" dirty="0" smtClean="0"/>
              <a:t>Este mes</a:t>
            </a:r>
          </a:p>
          <a:p>
            <a:r>
              <a:rPr lang="es-ES_tradnl" dirty="0" smtClean="0"/>
              <a:t>Ahora</a:t>
            </a:r>
          </a:p>
        </p:txBody>
      </p:sp>
      <p:sp>
        <p:nvSpPr>
          <p:cNvPr id="14" name="Rectângulo arredondado 13"/>
          <p:cNvSpPr/>
          <p:nvPr/>
        </p:nvSpPr>
        <p:spPr>
          <a:xfrm>
            <a:off x="683568" y="4293096"/>
            <a:ext cx="648072" cy="504056"/>
          </a:xfrm>
          <a:prstGeom prst="round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1.4</a:t>
            </a:r>
            <a:endParaRPr lang="es-ES_tradnl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Rectângulo arredondado 14"/>
          <p:cNvSpPr/>
          <p:nvPr/>
        </p:nvSpPr>
        <p:spPr>
          <a:xfrm>
            <a:off x="3131840" y="4221088"/>
            <a:ext cx="1152128" cy="720080"/>
          </a:xfrm>
          <a:prstGeom prst="roundRect">
            <a:avLst/>
          </a:prstGeom>
          <a:solidFill>
            <a:srgbClr val="33CC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b="1" dirty="0" smtClean="0">
                <a:solidFill>
                  <a:schemeClr val="tx1"/>
                </a:solidFill>
              </a:rPr>
              <a:t>Hoy</a:t>
            </a:r>
            <a:endParaRPr lang="es-ES_tradnl" b="1" dirty="0">
              <a:solidFill>
                <a:schemeClr val="tx1"/>
              </a:solidFill>
            </a:endParaRPr>
          </a:p>
        </p:txBody>
      </p:sp>
      <p:sp>
        <p:nvSpPr>
          <p:cNvPr id="16" name="Rectângulo arredondado 15"/>
          <p:cNvSpPr/>
          <p:nvPr/>
        </p:nvSpPr>
        <p:spPr>
          <a:xfrm>
            <a:off x="4067944" y="4797152"/>
            <a:ext cx="1152128" cy="720080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b="1" dirty="0" smtClean="0">
                <a:solidFill>
                  <a:schemeClr val="tx2">
                    <a:lumMod val="50000"/>
                  </a:schemeClr>
                </a:solidFill>
              </a:rPr>
              <a:t>En esta clase</a:t>
            </a:r>
            <a:endParaRPr lang="es-ES_tradnl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9" name="Rectângulo arredondado 18"/>
          <p:cNvSpPr/>
          <p:nvPr/>
        </p:nvSpPr>
        <p:spPr>
          <a:xfrm>
            <a:off x="3059832" y="5229200"/>
            <a:ext cx="1152128" cy="720080"/>
          </a:xfrm>
          <a:prstGeom prst="round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b="1" dirty="0" smtClean="0">
                <a:solidFill>
                  <a:schemeClr val="tx2">
                    <a:lumMod val="50000"/>
                  </a:schemeClr>
                </a:solidFill>
              </a:rPr>
              <a:t>Este mes</a:t>
            </a:r>
            <a:endParaRPr lang="es-ES_tradnl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0" name="Rectângulo arredondado 19"/>
          <p:cNvSpPr/>
          <p:nvPr/>
        </p:nvSpPr>
        <p:spPr>
          <a:xfrm>
            <a:off x="4932040" y="4221088"/>
            <a:ext cx="1152128" cy="720080"/>
          </a:xfrm>
          <a:prstGeom prst="roundRect">
            <a:avLst/>
          </a:prstGeom>
          <a:solidFill>
            <a:srgbClr val="CCF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b="1" dirty="0" smtClean="0">
                <a:solidFill>
                  <a:schemeClr val="tx2">
                    <a:lumMod val="50000"/>
                  </a:schemeClr>
                </a:solidFill>
              </a:rPr>
              <a:t>Ayer, por la tarde</a:t>
            </a:r>
            <a:endParaRPr lang="es-ES_tradnl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1" name="Rectângulo arredondado 20"/>
          <p:cNvSpPr/>
          <p:nvPr/>
        </p:nvSpPr>
        <p:spPr>
          <a:xfrm>
            <a:off x="5004048" y="5229200"/>
            <a:ext cx="1152128" cy="72008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b="1" dirty="0" smtClean="0">
                <a:solidFill>
                  <a:schemeClr val="tx2">
                    <a:lumMod val="50000"/>
                  </a:schemeClr>
                </a:solidFill>
              </a:rPr>
              <a:t>El año pasado</a:t>
            </a:r>
            <a:endParaRPr lang="es-ES_tradnl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2" name="Rectângulo arredondado 21"/>
          <p:cNvSpPr/>
          <p:nvPr/>
        </p:nvSpPr>
        <p:spPr>
          <a:xfrm>
            <a:off x="4067944" y="5805264"/>
            <a:ext cx="1152128" cy="720080"/>
          </a:xfrm>
          <a:prstGeom prst="roundRect">
            <a:avLst/>
          </a:prstGeom>
          <a:solidFill>
            <a:srgbClr val="FF9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b="1" dirty="0" smtClean="0">
                <a:solidFill>
                  <a:schemeClr val="tx2">
                    <a:lumMod val="50000"/>
                  </a:schemeClr>
                </a:solidFill>
              </a:rPr>
              <a:t>La semana pasada</a:t>
            </a:r>
            <a:endParaRPr lang="es-ES_tradnl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ixaDeTexto 6"/>
          <p:cNvSpPr txBox="1"/>
          <p:nvPr/>
        </p:nvSpPr>
        <p:spPr>
          <a:xfrm>
            <a:off x="611560" y="1988840"/>
            <a:ext cx="4032448" cy="286232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marL="342900" indent="-342900">
              <a:buAutoNum type="alphaLcParenR"/>
            </a:pPr>
            <a:r>
              <a:rPr lang="es-ES_tradnl" dirty="0" smtClean="0">
                <a:solidFill>
                  <a:schemeClr val="bg1"/>
                </a:solidFill>
              </a:rPr>
              <a:t>Fuisteis </a:t>
            </a:r>
            <a:r>
              <a:rPr lang="es-ES_tradnl" sz="1600" dirty="0" smtClean="0"/>
              <a:t>(ayer)</a:t>
            </a:r>
            <a:endParaRPr lang="es-ES_tradnl" dirty="0" smtClean="0"/>
          </a:p>
          <a:p>
            <a:pPr marL="342900" indent="-342900">
              <a:buAutoNum type="alphaLcParenR"/>
            </a:pPr>
            <a:r>
              <a:rPr lang="es-ES_tradnl" dirty="0" smtClean="0">
                <a:solidFill>
                  <a:schemeClr val="bg1"/>
                </a:solidFill>
              </a:rPr>
              <a:t>Me he levantado </a:t>
            </a:r>
            <a:r>
              <a:rPr lang="es-ES_tradnl" sz="1600" dirty="0" smtClean="0"/>
              <a:t>(hoy)</a:t>
            </a:r>
            <a:endParaRPr lang="es-ES_tradnl" dirty="0" smtClean="0"/>
          </a:p>
          <a:p>
            <a:pPr marL="342900" indent="-342900">
              <a:buAutoNum type="alphaLcParenR"/>
            </a:pPr>
            <a:r>
              <a:rPr lang="es-ES_tradnl" dirty="0" smtClean="0">
                <a:solidFill>
                  <a:schemeClr val="bg1"/>
                </a:solidFill>
              </a:rPr>
              <a:t>He tenido </a:t>
            </a:r>
            <a:r>
              <a:rPr lang="es-ES_tradnl" sz="1600" dirty="0" smtClean="0"/>
              <a:t>(esta semana)</a:t>
            </a:r>
            <a:endParaRPr lang="es-ES_tradnl" dirty="0" smtClean="0"/>
          </a:p>
          <a:p>
            <a:pPr marL="342900" indent="-342900">
              <a:buAutoNum type="alphaLcParenR"/>
            </a:pPr>
            <a:r>
              <a:rPr lang="es-ES_tradnl" dirty="0" smtClean="0">
                <a:solidFill>
                  <a:schemeClr val="bg1"/>
                </a:solidFill>
              </a:rPr>
              <a:t>Hemos comprado </a:t>
            </a:r>
            <a:r>
              <a:rPr lang="es-ES_tradnl" sz="1600" dirty="0" smtClean="0"/>
              <a:t>(hasta el momento)</a:t>
            </a:r>
            <a:endParaRPr lang="es-ES_tradnl" dirty="0" smtClean="0"/>
          </a:p>
          <a:p>
            <a:pPr marL="342900" indent="-342900">
              <a:buAutoNum type="alphaLcParenR"/>
            </a:pPr>
            <a:r>
              <a:rPr lang="es-ES_tradnl" dirty="0" smtClean="0">
                <a:solidFill>
                  <a:schemeClr val="bg1"/>
                </a:solidFill>
              </a:rPr>
              <a:t>Tuvimos </a:t>
            </a:r>
            <a:r>
              <a:rPr lang="es-ES_tradnl" sz="1600" dirty="0" smtClean="0"/>
              <a:t>(la semana pasada)</a:t>
            </a:r>
            <a:endParaRPr lang="es-ES_tradnl" dirty="0" smtClean="0"/>
          </a:p>
          <a:p>
            <a:pPr marL="342900" indent="-342900">
              <a:buAutoNum type="alphaLcParenR"/>
            </a:pPr>
            <a:r>
              <a:rPr lang="es-ES_tradnl" dirty="0" smtClean="0">
                <a:solidFill>
                  <a:schemeClr val="bg1"/>
                </a:solidFill>
              </a:rPr>
              <a:t>Ha llovido </a:t>
            </a:r>
            <a:r>
              <a:rPr lang="es-ES_tradnl" sz="1600" dirty="0" smtClean="0"/>
              <a:t>(este año)</a:t>
            </a:r>
            <a:endParaRPr lang="es-ES_tradnl" dirty="0" smtClean="0"/>
          </a:p>
          <a:p>
            <a:pPr marL="342900" indent="-342900">
              <a:buAutoNum type="alphaLcParenR"/>
            </a:pPr>
            <a:r>
              <a:rPr lang="es-ES_tradnl" dirty="0" smtClean="0">
                <a:solidFill>
                  <a:schemeClr val="bg1"/>
                </a:solidFill>
              </a:rPr>
              <a:t>Gastaste </a:t>
            </a:r>
            <a:r>
              <a:rPr lang="es-ES_tradnl" sz="1600" dirty="0" smtClean="0"/>
              <a:t>(hace dos días)</a:t>
            </a:r>
            <a:endParaRPr lang="es-ES_tradnl" dirty="0" smtClean="0"/>
          </a:p>
          <a:p>
            <a:pPr marL="342900" indent="-342900">
              <a:buAutoNum type="alphaLcParenR"/>
            </a:pPr>
            <a:r>
              <a:rPr lang="es-ES_tradnl" dirty="0" smtClean="0">
                <a:solidFill>
                  <a:schemeClr val="bg1"/>
                </a:solidFill>
              </a:rPr>
              <a:t>He pedido </a:t>
            </a:r>
            <a:r>
              <a:rPr lang="es-ES_tradnl" sz="1600" dirty="0" smtClean="0"/>
              <a:t>(hasta hoy)</a:t>
            </a:r>
            <a:endParaRPr lang="es-ES_tradnl" dirty="0" smtClean="0"/>
          </a:p>
          <a:p>
            <a:pPr marL="342900" indent="-342900">
              <a:buAutoNum type="alphaLcParenR"/>
            </a:pPr>
            <a:r>
              <a:rPr lang="es-ES_tradnl" dirty="0" smtClean="0">
                <a:solidFill>
                  <a:schemeClr val="bg1"/>
                </a:solidFill>
              </a:rPr>
              <a:t>Han cerrado </a:t>
            </a:r>
            <a:r>
              <a:rPr lang="es-ES_tradnl" sz="1600" dirty="0" smtClean="0"/>
              <a:t>(ahora mismo)</a:t>
            </a:r>
            <a:endParaRPr lang="es-ES_tradnl" dirty="0" smtClean="0"/>
          </a:p>
          <a:p>
            <a:pPr marL="342900" indent="-342900">
              <a:buAutoNum type="alphaLcParenR"/>
            </a:pPr>
            <a:r>
              <a:rPr lang="es-ES_tradnl" dirty="0" smtClean="0">
                <a:solidFill>
                  <a:schemeClr val="bg1"/>
                </a:solidFill>
              </a:rPr>
              <a:t>Nació </a:t>
            </a:r>
            <a:r>
              <a:rPr lang="es-ES_tradnl" sz="1600" dirty="0" smtClean="0"/>
              <a:t>(anoche)</a:t>
            </a:r>
            <a:endParaRPr lang="es-ES_tradnl" dirty="0"/>
          </a:p>
        </p:txBody>
      </p:sp>
      <p:pic>
        <p:nvPicPr>
          <p:cNvPr id="5122" name="Picture 2" descr="Bookworm reading Artes e ilustrações vetoriais livres de royalti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692696"/>
            <a:ext cx="3619500" cy="3619501"/>
          </a:xfrm>
          <a:prstGeom prst="rect">
            <a:avLst/>
          </a:prstGeom>
          <a:noFill/>
        </p:spPr>
      </p:pic>
      <p:sp>
        <p:nvSpPr>
          <p:cNvPr id="6" name="Rectângulo arredondado 5"/>
          <p:cNvSpPr/>
          <p:nvPr/>
        </p:nvSpPr>
        <p:spPr>
          <a:xfrm>
            <a:off x="2051720" y="1124744"/>
            <a:ext cx="648072" cy="504056"/>
          </a:xfrm>
          <a:prstGeom prst="round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1.5</a:t>
            </a:r>
            <a:endParaRPr lang="es-ES_tradnl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463</TotalTime>
  <Words>326</Words>
  <Application>Microsoft Office PowerPoint</Application>
  <PresentationFormat>Apresentação no Ecrã (4:3)</PresentationFormat>
  <Paragraphs>68</Paragraphs>
  <Slides>6</Slides>
  <Notes>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6</vt:i4>
      </vt:variant>
    </vt:vector>
  </HeadingPairs>
  <TitlesOfParts>
    <vt:vector size="7" baseType="lpstr">
      <vt:lpstr>Tema do Office</vt:lpstr>
      <vt:lpstr>Diapositivo 1</vt:lpstr>
      <vt:lpstr>Diapositivo 2</vt:lpstr>
      <vt:lpstr>Pretérito Perfecto y Pretérito Indefinido</vt:lpstr>
      <vt:lpstr>Pretérito Perfecto vs Pretérito Indefinido</vt:lpstr>
      <vt:lpstr>Los marcadores temporales</vt:lpstr>
      <vt:lpstr>Diapositivo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carlinha</dc:creator>
  <cp:lastModifiedBy>carlinha</cp:lastModifiedBy>
  <cp:revision>74</cp:revision>
  <dcterms:created xsi:type="dcterms:W3CDTF">2013-04-22T17:02:26Z</dcterms:created>
  <dcterms:modified xsi:type="dcterms:W3CDTF">2013-06-15T16:29:30Z</dcterms:modified>
</cp:coreProperties>
</file>