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61" r:id="rId3"/>
    <p:sldId id="259" r:id="rId4"/>
    <p:sldId id="262" r:id="rId5"/>
    <p:sldId id="260" r:id="rId6"/>
    <p:sldId id="271" r:id="rId7"/>
    <p:sldId id="270" r:id="rId8"/>
  </p:sldIdLst>
  <p:sldSz cx="9144000" cy="6858000" type="screen4x3"/>
  <p:notesSz cx="6858000" cy="910113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9999"/>
    <a:srgbClr val="00CC99"/>
    <a:srgbClr val="00FF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B6666-371F-4AC2-A9C7-E85C8111E841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53E0E-8060-4C91-938F-5B403316BDD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66D2-7FAD-435C-963B-569F81BE6F9C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682625"/>
            <a:ext cx="4549775" cy="3413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23041"/>
            <a:ext cx="5486400" cy="4095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51CF5-F17D-45F1-BE67-BA518CC217D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8B769-B272-48EC-9D3A-DEE6AADE2459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DCB0F-1DBA-4471-864D-1FF729960349}" type="datetimeFigureOut">
              <a:rPr lang="es-ES_tradnl" smtClean="0"/>
              <a:pPr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A5179-9701-42B4-AD21-0F73BE8D4C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0" y="1"/>
            <a:ext cx="9144000" cy="24929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s-ES_tradnl" sz="2000" dirty="0" smtClean="0"/>
          </a:p>
          <a:p>
            <a:r>
              <a:rPr lang="es-ES_tradnl" sz="2000" b="1" dirty="0" smtClean="0"/>
              <a:t>        Clase n.                                                                           martes, 7 de mayo de 2013</a:t>
            </a:r>
          </a:p>
          <a:p>
            <a:endParaRPr lang="es-ES_tradnl" sz="2000" dirty="0" smtClean="0"/>
          </a:p>
          <a:p>
            <a:pPr algn="ctr"/>
            <a:r>
              <a:rPr lang="es-ES_tradnl" sz="2800" b="1" dirty="0" smtClean="0"/>
              <a:t>Contenidos: </a:t>
            </a:r>
          </a:p>
          <a:p>
            <a:pPr algn="ctr"/>
            <a:r>
              <a:rPr lang="es-ES_tradnl" sz="2800" b="1" dirty="0" smtClean="0"/>
              <a:t>De compras – las tiendas. Ejercicios de vocabulario.</a:t>
            </a:r>
          </a:p>
          <a:p>
            <a:pPr algn="ctr"/>
            <a:endParaRPr lang="es-ES_tradnl" sz="2000" b="1" dirty="0" smtClean="0"/>
          </a:p>
          <a:p>
            <a:pPr algn="ctr"/>
            <a:endParaRPr lang="es-ES_tradnl" sz="2000" b="1" dirty="0"/>
          </a:p>
        </p:txBody>
      </p:sp>
      <p:pic>
        <p:nvPicPr>
          <p:cNvPr id="5" name="Imagem 4" descr="cliplizzie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864096" cy="82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708920"/>
            <a:ext cx="5554105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shopping cart Artes e ilustrações vetoriais livres de royalti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797152"/>
            <a:ext cx="1279748" cy="1266277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3131840" y="4293096"/>
            <a:ext cx="2016224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100" dirty="0" smtClean="0"/>
              <a:t>Horario:</a:t>
            </a:r>
          </a:p>
          <a:p>
            <a:pPr algn="ctr"/>
            <a:r>
              <a:rPr lang="es-ES_tradnl" sz="1100" b="1" dirty="0" smtClean="0"/>
              <a:t>Lunes a Viernes</a:t>
            </a:r>
          </a:p>
          <a:p>
            <a:pPr algn="ctr"/>
            <a:r>
              <a:rPr lang="es-ES_tradnl" sz="1100" dirty="0" smtClean="0"/>
              <a:t>10.00 a 14.00 horas</a:t>
            </a:r>
          </a:p>
          <a:p>
            <a:pPr algn="ctr"/>
            <a:r>
              <a:rPr lang="es-ES_tradnl" sz="1100" dirty="0" smtClean="0"/>
              <a:t>17.00 a 20.00 horas</a:t>
            </a:r>
          </a:p>
          <a:p>
            <a:pPr algn="ctr"/>
            <a:r>
              <a:rPr lang="es-ES_tradnl" sz="1100" b="1" dirty="0" smtClean="0"/>
              <a:t>Sábado</a:t>
            </a:r>
          </a:p>
          <a:p>
            <a:pPr algn="ctr"/>
            <a:r>
              <a:rPr lang="es-ES_tradnl" sz="1100" dirty="0" smtClean="0"/>
              <a:t>10.00 a 14.00 horas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95536" y="1988840"/>
            <a:ext cx="4680520" cy="4524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Lista de compras: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 Pan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Carne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Pescado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Arroz y espagueti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Manzanas</a:t>
            </a:r>
          </a:p>
          <a:p>
            <a:endParaRPr lang="es-ES_tradnl" dirty="0" smtClean="0"/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Otras tareas: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Comprar un termómetro y unas medicinas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Comprar un libro sobre bebés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Comprar un ramo de flores y un perfume para mi mujer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Encomendar </a:t>
            </a:r>
            <a:r>
              <a:rPr lang="es-ES_tradnl" dirty="0" smtClean="0"/>
              <a:t>una tarta</a:t>
            </a:r>
            <a:endParaRPr lang="es-ES_tradnl" dirty="0" smtClean="0"/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Comprar el periódico de hoy</a:t>
            </a:r>
          </a:p>
          <a:p>
            <a:pPr>
              <a:buFont typeface="Arial" pitchFamily="34" charset="0"/>
              <a:buChar char="•"/>
            </a:pPr>
            <a:endParaRPr lang="es-ES_tradnl" dirty="0" smtClean="0"/>
          </a:p>
          <a:p>
            <a:pPr>
              <a:buFont typeface="Arial" pitchFamily="34" charset="0"/>
              <a:buChar char="•"/>
            </a:pPr>
            <a:endParaRPr lang="es-ES_tradnl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5292080" y="1988840"/>
            <a:ext cx="3456384" cy="452431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Panadería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Carnicería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Pescadería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Tienda de Ultramarinos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Frutería</a:t>
            </a:r>
          </a:p>
          <a:p>
            <a:endParaRPr lang="es-ES_tradnl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Farmacia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Librería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Floristería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Perfumería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Pastelería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bg1"/>
                </a:solidFill>
              </a:rPr>
              <a:t>Kiosco</a:t>
            </a:r>
          </a:p>
        </p:txBody>
      </p:sp>
      <p:sp>
        <p:nvSpPr>
          <p:cNvPr id="10" name="Rectângulo arredondado 9"/>
          <p:cNvSpPr/>
          <p:nvPr/>
        </p:nvSpPr>
        <p:spPr>
          <a:xfrm>
            <a:off x="5220072" y="620688"/>
            <a:ext cx="3528392" cy="10801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TIENDAS/SECCIONES</a:t>
            </a:r>
            <a:r>
              <a:rPr lang="es-ES_tradnl" dirty="0" smtClean="0"/>
              <a:t>:</a:t>
            </a:r>
            <a:endParaRPr lang="es-ES_tradnl" dirty="0"/>
          </a:p>
        </p:txBody>
      </p:sp>
      <p:pic>
        <p:nvPicPr>
          <p:cNvPr id="12" name="Picture 4" descr="cake icon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941168"/>
            <a:ext cx="792088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bread ico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204864"/>
            <a:ext cx="792088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CaixaDeTexto 14"/>
          <p:cNvSpPr txBox="1"/>
          <p:nvPr/>
        </p:nvSpPr>
        <p:spPr>
          <a:xfrm>
            <a:off x="323528" y="476672"/>
            <a:ext cx="4752528" cy="13234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 smtClean="0">
                <a:solidFill>
                  <a:schemeClr val="bg1"/>
                </a:solidFill>
              </a:rPr>
              <a:t>Esta tarde, Paco necesita hacer la compra. Ha hecho una lista de los productos que necesita y de otras tareas que tiene que hacer. ¿ A qué tiendas irá? </a:t>
            </a:r>
            <a:endParaRPr lang="es-ES_tradnl" sz="2000" dirty="0">
              <a:solidFill>
                <a:schemeClr val="bg1"/>
              </a:solidFill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132856"/>
            <a:ext cx="1138221" cy="13877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71600" cy="6858000"/>
          </a:xfrm>
          <a:solidFill>
            <a:schemeClr val="accent4">
              <a:lumMod val="50000"/>
            </a:schemeClr>
          </a:solidFill>
        </p:spPr>
        <p:txBody>
          <a:bodyPr vert="horz">
            <a:norm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br>
              <a:rPr lang="es-ES_trad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_trad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8" name="Picture 10" descr="apple basket icon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980728"/>
            <a:ext cx="1080120" cy="1080120"/>
          </a:xfrm>
          <a:prstGeom prst="rect">
            <a:avLst/>
          </a:prstGeom>
          <a:noFill/>
        </p:spPr>
      </p:pic>
      <p:pic>
        <p:nvPicPr>
          <p:cNvPr id="17424" name="Picture 16" descr="broccoli icon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81128"/>
            <a:ext cx="1052736" cy="1052736"/>
          </a:xfrm>
          <a:prstGeom prst="rect">
            <a:avLst/>
          </a:prstGeom>
          <a:noFill/>
        </p:spPr>
      </p:pic>
      <p:pic>
        <p:nvPicPr>
          <p:cNvPr id="17426" name="Picture 18" descr="shopping cart icon Royalty Free Stock Vector Art Illustr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052736"/>
            <a:ext cx="2016224" cy="2016224"/>
          </a:xfrm>
          <a:prstGeom prst="rect">
            <a:avLst/>
          </a:prstGeom>
          <a:noFill/>
        </p:spPr>
      </p:pic>
      <p:pic>
        <p:nvPicPr>
          <p:cNvPr id="17428" name="Picture 20" descr="checkout counter icon Royalty Free Stock Vector Art Illustr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284984"/>
            <a:ext cx="1898170" cy="1944216"/>
          </a:xfrm>
          <a:prstGeom prst="rect">
            <a:avLst/>
          </a:prstGeom>
          <a:noFill/>
        </p:spPr>
      </p:pic>
      <p:pic>
        <p:nvPicPr>
          <p:cNvPr id="17430" name="Picture 22" descr="lemon icon Royalty Free Stock Vector Art Illustrat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4005064"/>
            <a:ext cx="1043608" cy="1043608"/>
          </a:xfrm>
          <a:prstGeom prst="rect">
            <a:avLst/>
          </a:prstGeom>
          <a:noFill/>
        </p:spPr>
      </p:pic>
      <p:pic>
        <p:nvPicPr>
          <p:cNvPr id="17432" name="Picture 24" descr="cheese icon Royalty Free Stock Vector Art Illustrati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140968"/>
            <a:ext cx="1152128" cy="1152128"/>
          </a:xfrm>
          <a:prstGeom prst="rect">
            <a:avLst/>
          </a:prstGeom>
          <a:noFill/>
        </p:spPr>
      </p:pic>
      <p:sp>
        <p:nvSpPr>
          <p:cNvPr id="26" name="CaixaDeTexto 25"/>
          <p:cNvSpPr txBox="1"/>
          <p:nvPr/>
        </p:nvSpPr>
        <p:spPr>
          <a:xfrm>
            <a:off x="3347864" y="1124744"/>
            <a:ext cx="3384376" cy="440120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Tienda de…</a:t>
            </a:r>
          </a:p>
          <a:p>
            <a:pPr lvl="1">
              <a:buFont typeface="Wingdings" pitchFamily="2" charset="2"/>
              <a:buChar char="ü"/>
            </a:pPr>
            <a:r>
              <a:rPr lang="es-ES_tradnl" sz="2800" dirty="0" smtClean="0"/>
              <a:t>…Ropa</a:t>
            </a:r>
          </a:p>
          <a:p>
            <a:pPr lvl="1">
              <a:buFont typeface="Wingdings" pitchFamily="2" charset="2"/>
              <a:buChar char="ü"/>
            </a:pPr>
            <a:r>
              <a:rPr lang="es-ES_tradnl" sz="2800" dirty="0" smtClean="0"/>
              <a:t>…Accesorios</a:t>
            </a:r>
          </a:p>
          <a:p>
            <a:pPr lvl="1">
              <a:buFont typeface="Wingdings" pitchFamily="2" charset="2"/>
              <a:buChar char="ü"/>
            </a:pPr>
            <a:r>
              <a:rPr lang="es-ES_tradnl" sz="2800" dirty="0" smtClean="0"/>
              <a:t>…Informática</a:t>
            </a:r>
          </a:p>
          <a:p>
            <a:pPr lvl="1">
              <a:buFont typeface="Wingdings" pitchFamily="2" charset="2"/>
              <a:buChar char="ü"/>
            </a:pPr>
            <a:r>
              <a:rPr lang="es-ES_tradnl" sz="2800" dirty="0" smtClean="0"/>
              <a:t>…Golosinas</a:t>
            </a:r>
          </a:p>
          <a:p>
            <a:pPr lvl="1">
              <a:buFont typeface="Wingdings" pitchFamily="2" charset="2"/>
              <a:buChar char="ü"/>
            </a:pPr>
            <a:r>
              <a:rPr lang="es-ES_tradnl" sz="2800" dirty="0" smtClean="0"/>
              <a:t>…Deportes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/>
              <a:t>Perfumería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/>
              <a:t>Relojería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/>
              <a:t>Joyería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/>
              <a:t>Zapatería</a:t>
            </a:r>
          </a:p>
        </p:txBody>
      </p:sp>
      <p:pic>
        <p:nvPicPr>
          <p:cNvPr id="17434" name="Picture 26" descr="candy Royalty Free Stock Vector Art Illustrati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60648"/>
            <a:ext cx="1080120" cy="1080120"/>
          </a:xfrm>
          <a:prstGeom prst="rect">
            <a:avLst/>
          </a:prstGeom>
          <a:noFill/>
        </p:spPr>
      </p:pic>
      <p:pic>
        <p:nvPicPr>
          <p:cNvPr id="17436" name="Picture 28" descr="dozen eggs Royalty Free Stock Vector Art Illustratio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86364" y="2564904"/>
            <a:ext cx="1157636" cy="1075383"/>
          </a:xfrm>
          <a:prstGeom prst="rect">
            <a:avLst/>
          </a:prstGeom>
          <a:noFill/>
        </p:spPr>
      </p:pic>
      <p:pic>
        <p:nvPicPr>
          <p:cNvPr id="17438" name="Picture 30" descr="coffee cup icon.eps Royalty Free Stock Vector Art Illustrati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1700808"/>
            <a:ext cx="1152128" cy="1152128"/>
          </a:xfrm>
          <a:prstGeom prst="rect">
            <a:avLst/>
          </a:prstGeom>
          <a:noFill/>
        </p:spPr>
      </p:pic>
      <p:pic>
        <p:nvPicPr>
          <p:cNvPr id="13" name="Picture 8" descr="uncooked chicken or turkey Royalty Free Stock Vector Art Illustrati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6376" y="5517232"/>
            <a:ext cx="1187624" cy="1159495"/>
          </a:xfrm>
          <a:prstGeom prst="rect">
            <a:avLst/>
          </a:prstGeom>
          <a:noFill/>
        </p:spPr>
      </p:pic>
      <p:sp>
        <p:nvSpPr>
          <p:cNvPr id="14" name="Rectângulo 13"/>
          <p:cNvSpPr/>
          <p:nvPr/>
        </p:nvSpPr>
        <p:spPr>
          <a:xfrm>
            <a:off x="1115616" y="260648"/>
            <a:ext cx="2736304" cy="4616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1"/>
                </a:solidFill>
              </a:rPr>
              <a:t>Libro, página 110</a:t>
            </a:r>
            <a:endParaRPr lang="es-ES_tradn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186808" cy="509322"/>
          </a:xfrm>
          <a:solidFill>
            <a:srgbClr val="33CC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sz="3600" dirty="0" smtClean="0">
                <a:solidFill>
                  <a:schemeClr val="bg1"/>
                </a:solidFill>
              </a:rPr>
              <a:t>Ejercicios del Libro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>
              <a:solidFill>
                <a:srgbClr val="CCFF33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627784" y="836712"/>
            <a:ext cx="4176464" cy="4616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1"/>
                </a:solidFill>
              </a:rPr>
              <a:t>Libro, página 110 - Corrección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03848" y="1484784"/>
            <a:ext cx="3456384" cy="5112568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Carnicería - 14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Droguería - 17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Floristería - 7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Librería - 9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Panadería - 13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Papelería – 10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Perfumería - 2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Pescadería - 16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Relojería - 8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accesorios - 11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deportes - 3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golosinas – 1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informática - 6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ropa - 5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Tienda de ultramarinos - 12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Zapatería - 4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Frutería - 18</a:t>
            </a:r>
          </a:p>
          <a:p>
            <a:pPr algn="just">
              <a:buFont typeface="Arial" pitchFamily="34" charset="0"/>
              <a:buChar char="•"/>
            </a:pPr>
            <a:r>
              <a:rPr lang="es-ES_tradnl" dirty="0" smtClean="0">
                <a:solidFill>
                  <a:sysClr val="windowText" lastClr="000000"/>
                </a:solidFill>
              </a:rPr>
              <a:t>Productos lácteos - 15</a:t>
            </a:r>
            <a:endParaRPr lang="es-ES_tradnl" dirty="0" smtClean="0"/>
          </a:p>
        </p:txBody>
      </p:sp>
      <p:sp>
        <p:nvSpPr>
          <p:cNvPr id="8" name="Rectângulo arredondado 7"/>
          <p:cNvSpPr/>
          <p:nvPr/>
        </p:nvSpPr>
        <p:spPr>
          <a:xfrm>
            <a:off x="2051720" y="1556792"/>
            <a:ext cx="432048" cy="50405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irl shopping at supermarket with cart and grocery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2952328" cy="2952328"/>
          </a:xfrm>
          <a:prstGeom prst="rect">
            <a:avLst/>
          </a:prstGeom>
          <a:noFill/>
        </p:spPr>
      </p:pic>
      <p:pic>
        <p:nvPicPr>
          <p:cNvPr id="1030" name="Picture 6" descr="Shopping present girl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48680"/>
            <a:ext cx="2830676" cy="2971428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1331640" y="64395"/>
            <a:ext cx="6984776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 smtClean="0"/>
              <a:t>Ir de compras / Hacer la compra</a:t>
            </a:r>
            <a:endParaRPr lang="es-ES_tradnl" sz="2800" dirty="0"/>
          </a:p>
        </p:txBody>
      </p:sp>
      <p:sp>
        <p:nvSpPr>
          <p:cNvPr id="9" name="Chamada oval 8"/>
          <p:cNvSpPr/>
          <p:nvPr/>
        </p:nvSpPr>
        <p:spPr>
          <a:xfrm>
            <a:off x="179512" y="3356992"/>
            <a:ext cx="3888432" cy="1872208"/>
          </a:xfrm>
          <a:prstGeom prst="wedgeEllipseCallout">
            <a:avLst>
              <a:gd name="adj1" fmla="val 13281"/>
              <a:gd name="adj2" fmla="val -64074"/>
            </a:avLst>
          </a:prstGeom>
          <a:solidFill>
            <a:schemeClr val="bg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b="1" dirty="0" smtClean="0">
                <a:solidFill>
                  <a:sysClr val="windowText" lastClr="000000"/>
                </a:solidFill>
              </a:rPr>
              <a:t>Esta tarde me voy a </a:t>
            </a:r>
            <a:r>
              <a:rPr lang="es-ES_tradnl" b="1" u="sng" dirty="0" smtClean="0">
                <a:solidFill>
                  <a:sysClr val="windowText" lastClr="000000"/>
                </a:solidFill>
              </a:rPr>
              <a:t>hacer la compra</a:t>
            </a:r>
            <a:r>
              <a:rPr lang="es-ES_tradnl" b="1" dirty="0" smtClean="0">
                <a:solidFill>
                  <a:sysClr val="windowText" lastClr="000000"/>
                </a:solidFill>
              </a:rPr>
              <a:t>. Necesito leche, mantequilla, pan y otras cositas para el uso diario. </a:t>
            </a:r>
            <a:endParaRPr lang="es-ES_tradnl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Chamada oval 9"/>
          <p:cNvSpPr/>
          <p:nvPr/>
        </p:nvSpPr>
        <p:spPr>
          <a:xfrm>
            <a:off x="4788024" y="3140968"/>
            <a:ext cx="3888432" cy="1872208"/>
          </a:xfrm>
          <a:prstGeom prst="wedgeEllipseCallout">
            <a:avLst>
              <a:gd name="adj1" fmla="val 14274"/>
              <a:gd name="adj2" fmla="val -57883"/>
            </a:avLst>
          </a:prstGeom>
          <a:solidFill>
            <a:schemeClr val="bg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b="1" dirty="0" smtClean="0">
                <a:solidFill>
                  <a:sysClr val="windowText" lastClr="000000"/>
                </a:solidFill>
              </a:rPr>
              <a:t>Por los sábados, me encanta </a:t>
            </a:r>
            <a:r>
              <a:rPr lang="es-ES_tradnl" b="1" u="sng" dirty="0" smtClean="0">
                <a:solidFill>
                  <a:sysClr val="windowText" lastClr="000000"/>
                </a:solidFill>
              </a:rPr>
              <a:t>ir de compras </a:t>
            </a:r>
            <a:r>
              <a:rPr lang="es-ES_tradnl" b="1" dirty="0" smtClean="0">
                <a:solidFill>
                  <a:sysClr val="windowText" lastClr="000000"/>
                </a:solidFill>
              </a:rPr>
              <a:t>con mis amigas. Me gusta ir a las tiendas de ropa y de accesorios. 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808516" y="5229200"/>
            <a:ext cx="4283968" cy="123110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de compras </a:t>
            </a:r>
          </a:p>
          <a:p>
            <a:pPr algn="ctr"/>
            <a:r>
              <a:rPr lang="es-ES_tradnl" dirty="0" smtClean="0"/>
              <a:t> </a:t>
            </a:r>
            <a:r>
              <a:rPr lang="es-ES" dirty="0" smtClean="0"/>
              <a:t>Irse de paseo a los grandes centros comerciales, andar de tienda en tienda, probarse calzado y ropa.</a:t>
            </a:r>
            <a:endParaRPr lang="es-ES" sz="1600" dirty="0" smtClean="0"/>
          </a:p>
        </p:txBody>
      </p:sp>
      <p:sp>
        <p:nvSpPr>
          <p:cNvPr id="12" name="Rectângulo 11"/>
          <p:cNvSpPr/>
          <p:nvPr/>
        </p:nvSpPr>
        <p:spPr>
          <a:xfrm>
            <a:off x="179512" y="5229200"/>
            <a:ext cx="4572000" cy="123110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  <a:prstDash val="sysDash"/>
          </a:ln>
        </p:spPr>
        <p:txBody>
          <a:bodyPr>
            <a:spAutoFit/>
          </a:bodyPr>
          <a:lstStyle/>
          <a:p>
            <a:pPr algn="ctr"/>
            <a:r>
              <a:rPr lang="es-ES_tradnl" sz="2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Hacer la compra/ Ir a la compra</a:t>
            </a:r>
          </a:p>
          <a:p>
            <a:pPr algn="ctr"/>
            <a:r>
              <a:rPr lang="es-ES" dirty="0" smtClean="0"/>
              <a:t>Los comestibles que se compran para el gasto diario de las casas</a:t>
            </a:r>
            <a:r>
              <a:rPr lang="es-ES_tradnl" dirty="0" smtClean="0"/>
              <a:t> (pan, carne, pescado, leche, arroz…) = irse al supermercado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hoeShopp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5472608" cy="3585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aixaDeTexto 4"/>
          <p:cNvSpPr txBox="1"/>
          <p:nvPr/>
        </p:nvSpPr>
        <p:spPr>
          <a:xfrm>
            <a:off x="5868144" y="476672"/>
            <a:ext cx="3096344" cy="2585323"/>
          </a:xfrm>
          <a:prstGeom prst="rect">
            <a:avLst/>
          </a:prstGeom>
          <a:solidFill>
            <a:srgbClr val="99FF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ES_tradnl" dirty="0" smtClean="0"/>
              <a:t>El vendedor/ El dependiente</a:t>
            </a:r>
          </a:p>
          <a:p>
            <a:r>
              <a:rPr lang="es-ES_tradnl" dirty="0" smtClean="0"/>
              <a:t>La vendedora/La dependienta</a:t>
            </a:r>
          </a:p>
          <a:p>
            <a:endParaRPr lang="es-ES_tradnl" dirty="0" smtClean="0"/>
          </a:p>
          <a:p>
            <a:r>
              <a:rPr lang="es-ES_tradnl" dirty="0" smtClean="0"/>
              <a:t>Acciones de la vendedora: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Informar sobre el precio/el producto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Vender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Envolver</a:t>
            </a:r>
          </a:p>
          <a:p>
            <a:endParaRPr lang="es-ES_tradnl" dirty="0"/>
          </a:p>
        </p:txBody>
      </p:sp>
      <p:sp>
        <p:nvSpPr>
          <p:cNvPr id="6" name="CaixaDeTexto 5"/>
          <p:cNvSpPr txBox="1"/>
          <p:nvPr/>
        </p:nvSpPr>
        <p:spPr>
          <a:xfrm>
            <a:off x="5868144" y="3068960"/>
            <a:ext cx="3096344" cy="286232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ES_tradnl" dirty="0" smtClean="0"/>
              <a:t>El cliente</a:t>
            </a:r>
          </a:p>
          <a:p>
            <a:r>
              <a:rPr lang="es-ES_tradnl" dirty="0" smtClean="0"/>
              <a:t>La clienta</a:t>
            </a:r>
          </a:p>
          <a:p>
            <a:endParaRPr lang="es-ES_tradnl" dirty="0" smtClean="0"/>
          </a:p>
          <a:p>
            <a:r>
              <a:rPr lang="es-ES_tradnl" dirty="0" smtClean="0"/>
              <a:t>Acciones de la clienta: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Escoger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Probar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Preguntar el precio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Comprar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Cambiar</a:t>
            </a:r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Devolver</a:t>
            </a:r>
          </a:p>
        </p:txBody>
      </p:sp>
      <p:sp>
        <p:nvSpPr>
          <p:cNvPr id="8" name="Rectângulo 7"/>
          <p:cNvSpPr/>
          <p:nvPr/>
        </p:nvSpPr>
        <p:spPr>
          <a:xfrm>
            <a:off x="827584" y="5517232"/>
            <a:ext cx="4176464" cy="46166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1"/>
                </a:solidFill>
              </a:rPr>
              <a:t>Libro, página 111 – Ej. 3</a:t>
            </a:r>
            <a:endParaRPr lang="es-ES_tradn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appy kids holding large blank poster with space for text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0841"/>
            <a:ext cx="6912768" cy="44569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CaixaDeTexto 4"/>
          <p:cNvSpPr txBox="1"/>
          <p:nvPr/>
        </p:nvSpPr>
        <p:spPr>
          <a:xfrm>
            <a:off x="2915816" y="1988840"/>
            <a:ext cx="2952328" cy="1569660"/>
          </a:xfrm>
          <a:prstGeom prst="rect">
            <a:avLst/>
          </a:prstGeom>
          <a:solidFill>
            <a:srgbClr val="00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DEBERES:</a:t>
            </a:r>
          </a:p>
          <a:p>
            <a:pPr algn="ctr"/>
            <a:r>
              <a:rPr lang="es-ES_tradnl" sz="2400" b="1" dirty="0" smtClean="0"/>
              <a:t>Cuaderno de Ejercicios</a:t>
            </a:r>
          </a:p>
          <a:p>
            <a:pPr algn="ctr"/>
            <a:r>
              <a:rPr lang="es-ES_tradnl" sz="2400" b="1" dirty="0" smtClean="0"/>
              <a:t>página 56 y 57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399</Words>
  <Application>Microsoft Office PowerPoint</Application>
  <PresentationFormat>Apresentação no Ecrã (4:3)</PresentationFormat>
  <Paragraphs>100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Tema do Office</vt:lpstr>
      <vt:lpstr>Diapositivo 1</vt:lpstr>
      <vt:lpstr>Diapositivo 2</vt:lpstr>
      <vt:lpstr>T I E N D A S … </vt:lpstr>
      <vt:lpstr> Ejercicios del Libro </vt:lpstr>
      <vt:lpstr>Diapositivo 5</vt:lpstr>
      <vt:lpstr>Diapositivo 6</vt:lpstr>
      <vt:lpstr>Diapositivo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96</cp:revision>
  <dcterms:created xsi:type="dcterms:W3CDTF">2013-04-09T15:58:50Z</dcterms:created>
  <dcterms:modified xsi:type="dcterms:W3CDTF">2013-06-15T13:26:54Z</dcterms:modified>
</cp:coreProperties>
</file>