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459" r:id="rId2"/>
    <p:sldId id="475" r:id="rId3"/>
    <p:sldId id="476" r:id="rId4"/>
    <p:sldId id="477" r:id="rId5"/>
    <p:sldId id="481" r:id="rId6"/>
    <p:sldId id="482" r:id="rId7"/>
    <p:sldId id="483" r:id="rId8"/>
    <p:sldId id="484" r:id="rId9"/>
    <p:sldId id="350" r:id="rId10"/>
    <p:sldId id="442" r:id="rId11"/>
    <p:sldId id="471" r:id="rId12"/>
    <p:sldId id="474" r:id="rId13"/>
    <p:sldId id="478" r:id="rId14"/>
    <p:sldId id="479" r:id="rId15"/>
    <p:sldId id="345" r:id="rId16"/>
  </p:sldIdLst>
  <p:sldSz cx="12192000" cy="6858000"/>
  <p:notesSz cx="6794500" cy="99314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86A4"/>
    <a:srgbClr val="000000"/>
    <a:srgbClr val="8A0000"/>
    <a:srgbClr val="FF802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097A6F-C769-4A2A-A367-E03EE1DCE0AC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432925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48100" y="9432925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54D17-FABE-4F84-BE78-271327BEAC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754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Clique para editar o estilo do subtítulo do Modelo Global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1827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2610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7109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821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0099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0472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3820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17905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Editar os estilos de texto do Modelo Global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82482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4286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8552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2F668-5ECA-4E38-A272-2704330374A3}" type="datetimeFigureOut">
              <a:rPr lang="pt-PT" smtClean="0"/>
              <a:t>29/10/2018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F4002-1D44-4BC2-AC3D-EDC6D2939C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2387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iribeiro@ubi.pt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hyperlink" Target="mailto:graca.gabriel@ubi.p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2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61"/>
          <a:stretch/>
        </p:blipFill>
        <p:spPr>
          <a:xfrm>
            <a:off x="2902857" y="4345"/>
            <a:ext cx="9289144" cy="685365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058190" y="678596"/>
            <a:ext cx="7861609" cy="39395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5000" b="1" dirty="0" smtClean="0">
                <a:ln/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rPr>
              <a:t>Operacionalização do ficheiro de autoridades na Biblioteca da Universidade da Beira Interior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24" y="191662"/>
            <a:ext cx="2234891" cy="60342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232" y="941219"/>
            <a:ext cx="2493146" cy="876430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1150609" y="4344"/>
            <a:ext cx="158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00" dirty="0" smtClean="0">
                <a:solidFill>
                  <a:schemeClr val="bg1">
                    <a:lumMod val="50000"/>
                  </a:schemeClr>
                </a:solidFill>
              </a:rPr>
              <a:t>CC0 </a:t>
            </a:r>
            <a:r>
              <a:rPr lang="pt-PT" sz="1000" dirty="0" err="1" smtClean="0">
                <a:solidFill>
                  <a:schemeClr val="bg1">
                    <a:lumMod val="50000"/>
                  </a:schemeClr>
                </a:solidFill>
              </a:rPr>
              <a:t>Pixabay</a:t>
            </a:r>
            <a:endParaRPr lang="pt-PT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pt-PT" sz="1000" dirty="0" smtClean="0">
                <a:solidFill>
                  <a:schemeClr val="bg1">
                    <a:lumMod val="50000"/>
                  </a:schemeClr>
                </a:solidFill>
              </a:rPr>
              <a:t>Autor: </a:t>
            </a:r>
            <a:r>
              <a:rPr lang="pt-PT" sz="1000" dirty="0" err="1" smtClean="0">
                <a:solidFill>
                  <a:schemeClr val="bg1">
                    <a:lumMod val="50000"/>
                  </a:schemeClr>
                </a:solidFill>
              </a:rPr>
              <a:t>Semevent</a:t>
            </a:r>
            <a:endParaRPr lang="pt-PT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9231" y="2131843"/>
            <a:ext cx="2496953" cy="114923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41438" y="4737282"/>
            <a:ext cx="547827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200" dirty="0">
                <a:solidFill>
                  <a:schemeClr val="bg2">
                    <a:lumMod val="25000"/>
                  </a:schemeClr>
                </a:solidFill>
              </a:rPr>
              <a:t>Ilda Anunciação do Patrocínio Campos </a:t>
            </a:r>
            <a:r>
              <a:rPr lang="pt-PT" sz="2200" dirty="0" smtClean="0">
                <a:solidFill>
                  <a:schemeClr val="bg2">
                    <a:lumMod val="25000"/>
                  </a:schemeClr>
                </a:solidFill>
              </a:rPr>
              <a:t>Ribeiro </a:t>
            </a:r>
            <a:r>
              <a:rPr lang="pt-PT" sz="2200" dirty="0" smtClean="0">
                <a:hlinkClick r:id="rId8"/>
              </a:rPr>
              <a:t>iribeiro@ubi.pt</a:t>
            </a:r>
            <a:endParaRPr lang="pt-PT" sz="2200" dirty="0" smtClean="0"/>
          </a:p>
          <a:p>
            <a:endParaRPr lang="pt-PT" sz="2200" dirty="0" smtClean="0"/>
          </a:p>
          <a:p>
            <a:r>
              <a:rPr lang="pt-PT" sz="2200" dirty="0" smtClean="0">
                <a:solidFill>
                  <a:schemeClr val="bg2">
                    <a:lumMod val="25000"/>
                  </a:schemeClr>
                </a:solidFill>
              </a:rPr>
              <a:t>Graça da Conceição Filipe Gabriel </a:t>
            </a:r>
            <a:r>
              <a:rPr lang="pt-PT" sz="2200" dirty="0" smtClean="0">
                <a:solidFill>
                  <a:schemeClr val="bg2">
                    <a:lumMod val="25000"/>
                  </a:schemeClr>
                </a:solidFill>
                <a:hlinkClick r:id="rId9"/>
              </a:rPr>
              <a:t>graca.gabriel@ubi.pt</a:t>
            </a:r>
            <a:r>
              <a:rPr lang="pt-PT" sz="2200" dirty="0" smtClean="0">
                <a:solidFill>
                  <a:schemeClr val="bg2">
                    <a:lumMod val="25000"/>
                  </a:schemeClr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65687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t="53632"/>
          <a:stretch/>
        </p:blipFill>
        <p:spPr>
          <a:xfrm>
            <a:off x="0" y="-29030"/>
            <a:ext cx="12192000" cy="2554519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Georgia" panose="02040502050405020303" pitchFamily="18" charset="0"/>
              </a:rPr>
              <a:t>1</a:t>
            </a:r>
            <a:endParaRPr lang="pt-PT" dirty="0">
              <a:latin typeface="Georgia" panose="020405020504050203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 13º Congresso Nacional BAD</a:t>
            </a:r>
            <a:endParaRPr lang="pt-PT" sz="1100" dirty="0">
              <a:solidFill>
                <a:schemeClr val="bg1">
                  <a:lumMod val="6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4192" y="199574"/>
            <a:ext cx="10268607" cy="1092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5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Motivações </a:t>
            </a:r>
            <a:endParaRPr lang="pt-PT" sz="65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89906" y="2481317"/>
            <a:ext cx="11636372" cy="41088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Oferecer aos utilizadores: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informação fiável/fidedigna, exaustiva e consistente;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pontos </a:t>
            </a: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de acesso 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normalizados, </a:t>
            </a: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permitindo 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um resultado de pesquisa  mais eficaz;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desambiguação da informação;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o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rientação na pesquisa, </a:t>
            </a: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em sentido 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unívoco e biunívoco (uso das </a:t>
            </a: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remissivas 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‘</a:t>
            </a:r>
            <a:r>
              <a:rPr lang="pt-PT" sz="27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Veja’/’Forma preferida’/’Usado por’ </a:t>
            </a:r>
            <a:r>
              <a:rPr lang="pt-PT" sz="2700" i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e 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‘</a:t>
            </a:r>
            <a:r>
              <a:rPr lang="pt-PT" sz="2700" i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Veja </a:t>
            </a:r>
            <a:r>
              <a:rPr lang="pt-PT" sz="2700" i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também</a:t>
            </a:r>
            <a:r>
              <a:rPr lang="pt-PT" sz="2700" i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’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);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r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elações textuais, hipertextuais e hiperligações a partir dos registos;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505" y="27066"/>
            <a:ext cx="2591780" cy="95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29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/>
          <a:srcRect t="53632"/>
          <a:stretch/>
        </p:blipFill>
        <p:spPr>
          <a:xfrm>
            <a:off x="0" y="-29030"/>
            <a:ext cx="12192000" cy="2554519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2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 13º Congresso Nacional BAD</a:t>
            </a:r>
            <a:endParaRPr lang="pt-PT" sz="1100" dirty="0">
              <a:solidFill>
                <a:schemeClr val="bg1">
                  <a:lumMod val="6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4192" y="199574"/>
            <a:ext cx="10268607" cy="1092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5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Motivações </a:t>
            </a:r>
            <a:endParaRPr lang="pt-PT" sz="65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89906" y="2481317"/>
            <a:ext cx="11636372" cy="42473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Acrescentar valor e aumentar a qualidade do catálogo bibliográfico;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Melhorar a arquitetura da informação;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Fomentar a colaboração institucional a nível nacional/internacional (ex.: partilha </a:t>
            </a:r>
            <a:r>
              <a:rPr lang="pt-PT" sz="3000" b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de informação via </a:t>
            </a: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Z39.50).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505" y="27066"/>
            <a:ext cx="2591780" cy="95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1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1" b="60051"/>
          <a:stretch/>
        </p:blipFill>
        <p:spPr>
          <a:xfrm>
            <a:off x="0" y="-29030"/>
            <a:ext cx="12192000" cy="254000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Georgia" panose="02040502050405020303" pitchFamily="18" charset="0"/>
              </a:rPr>
              <a:t>3</a:t>
            </a:r>
            <a:endParaRPr lang="pt-PT" dirty="0">
              <a:latin typeface="Georgia" panose="020405020504050203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 13º Congresso Nacional BAD</a:t>
            </a:r>
            <a:endParaRPr lang="pt-PT" sz="1100" dirty="0">
              <a:solidFill>
                <a:schemeClr val="bg1">
                  <a:lumMod val="6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4192" y="199574"/>
            <a:ext cx="10268607" cy="1092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5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Operacionalização  </a:t>
            </a:r>
            <a:endParaRPr lang="pt-PT" sz="65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89906" y="2481317"/>
            <a:ext cx="11636372" cy="390876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2005: aposta na construção do ficheiro de autoridades;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2012: mudança para o software Koha;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2017: intensificação do trabalho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estudo do módulo de registos de autoridades e ligação ao módulo de catalogação;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elaboração de </a:t>
            </a:r>
            <a:r>
              <a:rPr lang="pt-PT" sz="2700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todos os tipos de </a:t>
            </a: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autoridades;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PT" sz="27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alargamento das fontes de informação;</a:t>
            </a:r>
            <a:endParaRPr lang="pt-PT" sz="2700" b="1" dirty="0" smtClean="0">
              <a:solidFill>
                <a:schemeClr val="tx2">
                  <a:lumMod val="75000"/>
                </a:schemeClr>
              </a:solidFill>
              <a:latin typeface="Trebuchet MS" panose="020B0603020202020204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505" y="27066"/>
            <a:ext cx="2591780" cy="95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03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8222" t="31082" r="9110" b="16086"/>
          <a:stretch/>
        </p:blipFill>
        <p:spPr>
          <a:xfrm>
            <a:off x="192838" y="1465900"/>
            <a:ext cx="11757552" cy="4742438"/>
          </a:xfrm>
          <a:prstGeom prst="rect">
            <a:avLst/>
          </a:prstGeom>
          <a:effectLst>
            <a:outerShdw blurRad="292100" dist="139700" dir="2700000" algn="tl" rotWithShape="0">
              <a:prstClr val="black">
                <a:alpha val="65000"/>
              </a:prst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4</a:t>
            </a:r>
          </a:p>
        </p:txBody>
      </p:sp>
      <p:sp>
        <p:nvSpPr>
          <p:cNvPr id="6" name="Retângulo arredondado 5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765632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l="7870" t="21555" r="9352" b="19778"/>
          <a:stretch/>
        </p:blipFill>
        <p:spPr>
          <a:xfrm>
            <a:off x="312466" y="1166961"/>
            <a:ext cx="11567068" cy="5123668"/>
          </a:xfrm>
          <a:prstGeom prst="rect">
            <a:avLst/>
          </a:prstGeom>
          <a:effectLst>
            <a:outerShdw blurRad="292100" dist="139700" dir="2700000" algn="ctr" rotWithShape="0">
              <a:srgbClr val="000000">
                <a:alpha val="65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5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6" name="Retângulo arredondado 5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03006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8148" t="21556" r="9259" b="18148"/>
          <a:stretch/>
        </p:blipFill>
        <p:spPr>
          <a:xfrm>
            <a:off x="279400" y="1148855"/>
            <a:ext cx="11544300" cy="5174695"/>
          </a:xfrm>
          <a:prstGeom prst="rect">
            <a:avLst/>
          </a:prstGeom>
          <a:effectLst>
            <a:outerShdw blurRad="292100" dist="139700" dir="2700000" algn="ctr" rotWithShape="0">
              <a:srgbClr val="000000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6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7" name="Retângulo arredondado 6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CaixaDeTexto 7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79252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8333" t="32666" r="9445" b="11333"/>
          <a:stretch/>
        </p:blipFill>
        <p:spPr>
          <a:xfrm>
            <a:off x="188684" y="1315844"/>
            <a:ext cx="11685816" cy="4974785"/>
          </a:xfrm>
          <a:prstGeom prst="rect">
            <a:avLst/>
          </a:prstGeom>
          <a:effectLst>
            <a:outerShdw blurRad="292100" dist="139700" dir="2700000" algn="ctr" rotWithShape="0">
              <a:srgbClr val="000000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7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7" name="Retângulo arredondado 6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8" name="CaixaDeTexto 7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73333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61" y="1188172"/>
            <a:ext cx="10253848" cy="5200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8</a:t>
            </a:r>
          </a:p>
        </p:txBody>
      </p:sp>
      <p:sp>
        <p:nvSpPr>
          <p:cNvPr id="9" name="Retângulo arredondado 8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CaixaDeTexto 9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585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61" y="1326440"/>
            <a:ext cx="9819966" cy="4941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27476" y="3797330"/>
            <a:ext cx="7722914" cy="2211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aixaDeTexto 6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>
                <a:latin typeface="Georgia" panose="02040502050405020303" pitchFamily="18" charset="0"/>
              </a:rPr>
              <a:t>9</a:t>
            </a:r>
          </a:p>
        </p:txBody>
      </p:sp>
      <p:sp>
        <p:nvSpPr>
          <p:cNvPr id="11" name="Retângulo arredondado 10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2" name="CaixaDeTexto 11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4</a:t>
            </a:r>
            <a:endParaRPr lang="pt-PT" sz="3000" b="1" dirty="0" smtClean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90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61" y="1268056"/>
            <a:ext cx="11206655" cy="3840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Georgia" panose="02040502050405020303" pitchFamily="18" charset="0"/>
              </a:rPr>
              <a:t>10</a:t>
            </a:r>
            <a:endParaRPr lang="pt-PT" dirty="0">
              <a:latin typeface="Georgia" panose="02040502050405020303" pitchFamily="18" charset="0"/>
            </a:endParaRPr>
          </a:p>
        </p:txBody>
      </p:sp>
      <p:sp>
        <p:nvSpPr>
          <p:cNvPr id="8" name="Retângulo arredondado 7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9" name="CaixaDeTexto 8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</a:t>
            </a:r>
            <a:r>
              <a:rPr lang="pt-PT" sz="3000" b="1" dirty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02653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85005" y="66000"/>
            <a:ext cx="1641273" cy="57696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Georgia" panose="02040502050405020303" pitchFamily="18" charset="0"/>
              </a:rPr>
              <a:t>11</a:t>
            </a:r>
            <a:endParaRPr lang="pt-PT" dirty="0"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461" y="1191546"/>
            <a:ext cx="11309390" cy="5186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tângulo arredondado 7"/>
          <p:cNvSpPr/>
          <p:nvPr/>
        </p:nvSpPr>
        <p:spPr>
          <a:xfrm>
            <a:off x="188684" y="-420910"/>
            <a:ext cx="2960915" cy="1429625"/>
          </a:xfrm>
          <a:prstGeom prst="roundRect">
            <a:avLst/>
          </a:prstGeom>
          <a:solidFill>
            <a:srgbClr val="7086A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0" name="CaixaDeTexto 9"/>
          <p:cNvSpPr txBox="1"/>
          <p:nvPr/>
        </p:nvSpPr>
        <p:spPr>
          <a:xfrm>
            <a:off x="427461" y="204180"/>
            <a:ext cx="5668539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3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Exemplo 6</a:t>
            </a:r>
            <a:endParaRPr lang="pt-PT" sz="30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505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77" b="44017"/>
          <a:stretch/>
        </p:blipFill>
        <p:spPr>
          <a:xfrm>
            <a:off x="0" y="-29033"/>
            <a:ext cx="12192000" cy="252549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Georgia" panose="02040502050405020303" pitchFamily="18" charset="0"/>
              </a:rPr>
              <a:t>12</a:t>
            </a:r>
            <a:endParaRPr lang="pt-PT" dirty="0">
              <a:latin typeface="Georgia" panose="020405020504050203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 13º Congresso Nacional BAD</a:t>
            </a:r>
            <a:endParaRPr lang="pt-PT" sz="1100" dirty="0">
              <a:solidFill>
                <a:schemeClr val="bg1">
                  <a:lumMod val="6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4192" y="199574"/>
            <a:ext cx="10268607" cy="1092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5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Desafios  </a:t>
            </a:r>
            <a:endParaRPr lang="pt-PT" sz="65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505" y="27066"/>
            <a:ext cx="2591780" cy="955595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89906" y="2625579"/>
            <a:ext cx="11636372" cy="36317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Ausência </a:t>
            </a:r>
            <a:r>
              <a:rPr lang="pt-PT" sz="3000" b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de uma fonte nacional de normalização;</a:t>
            </a: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Ausência/Desinvestimento das bibliotecas nacionais na construção dos seus ficheiros de autoridades; </a:t>
            </a: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Multiplicidade de fontes com informação contraditória e/ou </a:t>
            </a: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desatualizada;</a:t>
            </a:r>
            <a:endParaRPr lang="pt-PT" sz="3000" b="1" dirty="0">
              <a:solidFill>
                <a:schemeClr val="tx2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Falta de recursos humanos especializados;</a:t>
            </a:r>
            <a:endParaRPr lang="pt-PT" sz="3000" b="1" dirty="0">
              <a:solidFill>
                <a:schemeClr val="tx2">
                  <a:lumMod val="75000"/>
                </a:schemeClr>
              </a:solidFill>
              <a:latin typeface="Trebuchet MS" panose="020B0603020202020204" pitchFamily="34" charset="0"/>
            </a:endParaRP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Tempo despendido na pesquisa e avaliação da </a:t>
            </a: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informação;</a:t>
            </a:r>
          </a:p>
        </p:txBody>
      </p:sp>
    </p:spTree>
    <p:extLst>
      <p:ext uri="{BB962C8B-B14F-4D97-AF65-F5344CB8AC3E}">
        <p14:creationId xmlns:p14="http://schemas.microsoft.com/office/powerpoint/2010/main" val="25017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59" b="27259"/>
          <a:stretch/>
        </p:blipFill>
        <p:spPr>
          <a:xfrm>
            <a:off x="2" y="-29619"/>
            <a:ext cx="12191998" cy="254058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/>
          <a:srcRect t="8747" b="4108"/>
          <a:stretch/>
        </p:blipFill>
        <p:spPr>
          <a:xfrm>
            <a:off x="1" y="3534935"/>
            <a:ext cx="12192000" cy="33119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08780" y="6378497"/>
            <a:ext cx="483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Georgia" panose="02040502050405020303" pitchFamily="18" charset="0"/>
              </a:rPr>
              <a:t>13</a:t>
            </a:r>
            <a:endParaRPr lang="pt-PT" dirty="0">
              <a:latin typeface="Georgia" panose="02040502050405020303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>
                    <a:lumMod val="6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 13º Congresso Nacional BAD</a:t>
            </a:r>
            <a:endParaRPr lang="pt-PT" sz="1100" dirty="0">
              <a:solidFill>
                <a:schemeClr val="bg1">
                  <a:lumMod val="6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4192" y="199574"/>
            <a:ext cx="10268607" cy="1092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5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Yu Gothic" panose="020B0400000000000000" pitchFamily="34" charset="-128"/>
                <a:ea typeface="Yu Gothic" panose="020B0400000000000000" pitchFamily="34" charset="-128"/>
              </a:rPr>
              <a:t>Futuro  </a:t>
            </a:r>
            <a:endParaRPr lang="pt-PT" sz="65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505" y="27066"/>
            <a:ext cx="2591780" cy="955595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387913" y="2706556"/>
            <a:ext cx="11636372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Ficheiro de autoridades a crescer na UBI usando o KOHA;</a:t>
            </a: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Ficheiro de autoridades partilhado e colaborativo para a RIBBSE </a:t>
            </a:r>
            <a:r>
              <a:rPr lang="pt-PT" sz="3000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(Rede de Bibliotecas das Beiras e Serra da Estrela)</a:t>
            </a: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;</a:t>
            </a: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PT" sz="3000" b="1" dirty="0" smtClean="0">
                <a:solidFill>
                  <a:schemeClr val="tx2">
                    <a:lumMod val="75000"/>
                  </a:schemeClr>
                </a:solidFill>
                <a:latin typeface="Trebuchet MS" panose="020B0603020202020204" pitchFamily="34" charset="0"/>
              </a:rPr>
              <a:t>Construção de um ficheiro de autoridades de âmbito nacional partilhado e colaborativo.</a:t>
            </a:r>
          </a:p>
        </p:txBody>
      </p:sp>
    </p:spTree>
    <p:extLst>
      <p:ext uri="{BB962C8B-B14F-4D97-AF65-F5344CB8AC3E}">
        <p14:creationId xmlns:p14="http://schemas.microsoft.com/office/powerpoint/2010/main" val="363526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72"/>
          <a:stretch/>
        </p:blipFill>
        <p:spPr>
          <a:xfrm>
            <a:off x="0" y="-14514"/>
            <a:ext cx="12192000" cy="687251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90120" y="2387235"/>
            <a:ext cx="6577263" cy="17851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11000" b="1" dirty="0" smtClean="0">
                <a:ln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aur" panose="02030504050205020304" pitchFamily="18" charset="0"/>
              </a:rPr>
              <a:t>FIM</a:t>
            </a:r>
            <a:endParaRPr lang="pt-PT" sz="11000" b="1" dirty="0">
              <a:ln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aur" panose="020305040502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2505" y="27066"/>
            <a:ext cx="2591780" cy="955595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0" y="6574087"/>
            <a:ext cx="12192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10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Ilda Ribeiro, Graça Gabriel | </a:t>
            </a:r>
            <a:r>
              <a:rPr lang="pt-PT" sz="1100" dirty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13º Congresso Nacional BAD</a:t>
            </a:r>
          </a:p>
        </p:txBody>
      </p:sp>
    </p:spTree>
    <p:extLst>
      <p:ext uri="{BB962C8B-B14F-4D97-AF65-F5344CB8AC3E}">
        <p14:creationId xmlns:p14="http://schemas.microsoft.com/office/powerpoint/2010/main" val="63745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TM04033937[[fn=Rasto de Vapor]]</Template>
  <TotalTime>6317</TotalTime>
  <Words>442</Words>
  <Application>Microsoft Office PowerPoint</Application>
  <PresentationFormat>Ecrã Panorâmico</PresentationFormat>
  <Paragraphs>70</Paragraphs>
  <Slides>15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15</vt:i4>
      </vt:variant>
    </vt:vector>
  </HeadingPairs>
  <TitlesOfParts>
    <vt:vector size="24" baseType="lpstr">
      <vt:lpstr>Yu Gothic</vt:lpstr>
      <vt:lpstr>Arial</vt:lpstr>
      <vt:lpstr>Calibri</vt:lpstr>
      <vt:lpstr>Calibri Light</vt:lpstr>
      <vt:lpstr>Centaur</vt:lpstr>
      <vt:lpstr>Georgia</vt:lpstr>
      <vt:lpstr>Trebuchet MS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Graca da Conceicao Filipe Gabriel</dc:creator>
  <cp:lastModifiedBy>UBI</cp:lastModifiedBy>
  <cp:revision>198</cp:revision>
  <cp:lastPrinted>2018-10-23T16:49:01Z</cp:lastPrinted>
  <dcterms:created xsi:type="dcterms:W3CDTF">2017-07-17T14:22:41Z</dcterms:created>
  <dcterms:modified xsi:type="dcterms:W3CDTF">2018-10-29T10:04:14Z</dcterms:modified>
</cp:coreProperties>
</file>