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EC3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5DFE-93F1-415A-AC7F-8AB442A525AC}" type="datetimeFigureOut">
              <a:rPr lang="pt-PT" smtClean="0"/>
              <a:pPr/>
              <a:t>16-09-2010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9903C-78F7-4A33-A8CC-D4879A83947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5DFE-93F1-415A-AC7F-8AB442A525AC}" type="datetimeFigureOut">
              <a:rPr lang="pt-PT" smtClean="0"/>
              <a:pPr/>
              <a:t>16-09-2010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9903C-78F7-4A33-A8CC-D4879A83947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5DFE-93F1-415A-AC7F-8AB442A525AC}" type="datetimeFigureOut">
              <a:rPr lang="pt-PT" smtClean="0"/>
              <a:pPr/>
              <a:t>16-09-2010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9903C-78F7-4A33-A8CC-D4879A83947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5DFE-93F1-415A-AC7F-8AB442A525AC}" type="datetimeFigureOut">
              <a:rPr lang="pt-PT" smtClean="0"/>
              <a:pPr/>
              <a:t>16-09-2010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9903C-78F7-4A33-A8CC-D4879A83947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5DFE-93F1-415A-AC7F-8AB442A525AC}" type="datetimeFigureOut">
              <a:rPr lang="pt-PT" smtClean="0"/>
              <a:pPr/>
              <a:t>16-09-2010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9903C-78F7-4A33-A8CC-D4879A83947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5DFE-93F1-415A-AC7F-8AB442A525AC}" type="datetimeFigureOut">
              <a:rPr lang="pt-PT" smtClean="0"/>
              <a:pPr/>
              <a:t>16-09-2010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9903C-78F7-4A33-A8CC-D4879A83947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5DFE-93F1-415A-AC7F-8AB442A525AC}" type="datetimeFigureOut">
              <a:rPr lang="pt-PT" smtClean="0"/>
              <a:pPr/>
              <a:t>16-09-2010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9903C-78F7-4A33-A8CC-D4879A83947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5DFE-93F1-415A-AC7F-8AB442A525AC}" type="datetimeFigureOut">
              <a:rPr lang="pt-PT" smtClean="0"/>
              <a:pPr/>
              <a:t>16-09-2010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9903C-78F7-4A33-A8CC-D4879A83947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5DFE-93F1-415A-AC7F-8AB442A525AC}" type="datetimeFigureOut">
              <a:rPr lang="pt-PT" smtClean="0"/>
              <a:pPr/>
              <a:t>16-09-2010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9903C-78F7-4A33-A8CC-D4879A83947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5DFE-93F1-415A-AC7F-8AB442A525AC}" type="datetimeFigureOut">
              <a:rPr lang="pt-PT" smtClean="0"/>
              <a:pPr/>
              <a:t>16-09-2010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9903C-78F7-4A33-A8CC-D4879A83947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A5DFE-93F1-415A-AC7F-8AB442A525AC}" type="datetimeFigureOut">
              <a:rPr lang="pt-PT" smtClean="0"/>
              <a:pPr/>
              <a:t>16-09-2010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9903C-78F7-4A33-A8CC-D4879A83947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A5DFE-93F1-415A-AC7F-8AB442A525AC}" type="datetimeFigureOut">
              <a:rPr lang="pt-PT" smtClean="0"/>
              <a:pPr/>
              <a:t>16-09-2010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9903C-78F7-4A33-A8CC-D4879A83947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wmf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12" Type="http://schemas.openxmlformats.org/officeDocument/2006/relationships/image" Target="../media/image31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gif"/><Relationship Id="rId4" Type="http://schemas.openxmlformats.org/officeDocument/2006/relationships/image" Target="../media/image3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7" Type="http://schemas.openxmlformats.org/officeDocument/2006/relationships/image" Target="../media/image45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prstTxWarp prst="textChevron">
              <a:avLst/>
            </a:prstTxWarp>
            <a:scene3d>
              <a:camera prst="isometricLeftDown"/>
              <a:lightRig rig="threePt" dir="t"/>
            </a:scene3d>
          </a:bodyPr>
          <a:lstStyle/>
          <a:p>
            <a:endParaRPr lang="es-ES_tradnl" dirty="0">
              <a:effectLst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prstTxWarp prst="textChevron">
              <a:avLst/>
            </a:prstTxWarp>
          </a:bodyPr>
          <a:lstStyle/>
          <a:p>
            <a:r>
              <a:rPr lang="es-ES_tradnl" b="1" dirty="0" smtClean="0">
                <a:ln w="19050">
                  <a:solidFill>
                    <a:srgbClr val="00B050"/>
                  </a:solidFill>
                  <a:prstDash val="solid"/>
                </a:ln>
                <a:solidFill>
                  <a:schemeClr val="accent3"/>
                </a:solidFill>
                <a:effectLst>
                  <a:glow rad="101600">
                    <a:schemeClr val="accent3">
                      <a:lumMod val="50000"/>
                      <a:alpha val="6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Sus símbolos</a:t>
            </a:r>
          </a:p>
          <a:p>
            <a:r>
              <a:rPr lang="es-ES_tradnl" b="1" dirty="0" smtClean="0">
                <a:ln w="19050">
                  <a:solidFill>
                    <a:srgbClr val="00B050"/>
                  </a:solidFill>
                  <a:prstDash val="solid"/>
                </a:ln>
                <a:solidFill>
                  <a:schemeClr val="accent3"/>
                </a:solidFill>
                <a:effectLst>
                  <a:glow rad="101600">
                    <a:schemeClr val="accent3">
                      <a:lumMod val="50000"/>
                      <a:alpha val="6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Regiones autónomas y Ciudades</a:t>
            </a:r>
          </a:p>
          <a:p>
            <a:r>
              <a:rPr lang="pt-PT" dirty="0" smtClean="0"/>
              <a:t>...</a:t>
            </a:r>
            <a:endParaRPr lang="pt-PT" dirty="0"/>
          </a:p>
        </p:txBody>
      </p:sp>
      <p:sp>
        <p:nvSpPr>
          <p:cNvPr id="6" name="Rectângulo 5"/>
          <p:cNvSpPr/>
          <p:nvPr/>
        </p:nvSpPr>
        <p:spPr>
          <a:xfrm>
            <a:off x="971600" y="1196752"/>
            <a:ext cx="7632848" cy="237626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_tradnl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Descubre</a:t>
            </a:r>
            <a:r>
              <a:rPr lang="pt-PT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s-ES_tradnl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España</a:t>
            </a:r>
            <a:endParaRPr lang="es-ES_tradnl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prstTxWarp prst="textChevronInverted">
              <a:avLst/>
            </a:prstTxWarp>
          </a:bodyPr>
          <a:lstStyle/>
          <a:p>
            <a:r>
              <a:rPr lang="pt-PT" dirty="0" smtClean="0">
                <a:solidFill>
                  <a:srgbClr val="FF0000"/>
                </a:solidFill>
                <a:effectLst>
                  <a:glow rad="101600">
                    <a:srgbClr val="FF0000">
                      <a:alpha val="60000"/>
                    </a:srgbClr>
                  </a:glow>
                  <a:reflection blurRad="6350" stA="55000" endA="300" endPos="45500" dir="5400000" sy="-100000" algn="bl" rotWithShape="0"/>
                </a:effectLst>
                <a:latin typeface="Aharoni" pitchFamily="2" charset="-79"/>
                <a:cs typeface="Aharoni" pitchFamily="2" charset="-79"/>
              </a:rPr>
              <a:t>DEBERES</a:t>
            </a:r>
            <a:endParaRPr lang="pt-PT" dirty="0">
              <a:solidFill>
                <a:srgbClr val="FF0000"/>
              </a:solidFill>
              <a:effectLst>
                <a:glow rad="101600">
                  <a:srgbClr val="FF0000">
                    <a:alpha val="60000"/>
                  </a:srgbClr>
                </a:glow>
                <a:reflection blurRad="6350" stA="55000" endA="300" endPos="45500" dir="5400000" sy="-100000" algn="bl" rotWithShape="0"/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>
                <a:latin typeface="Aharoni" pitchFamily="2" charset="-79"/>
                <a:cs typeface="Aharoni" pitchFamily="2" charset="-79"/>
              </a:rPr>
              <a:t>Has visto algunos países hispanohablantes y algunas regiones autónomas de España, pero hay otros…</a:t>
            </a:r>
          </a:p>
          <a:p>
            <a:r>
              <a:rPr lang="es-ES_tradnl" dirty="0" smtClean="0">
                <a:latin typeface="Aharoni" pitchFamily="2" charset="-79"/>
                <a:cs typeface="Aharoni" pitchFamily="2" charset="-79"/>
              </a:rPr>
              <a:t> En casa haz una búsqueda de otros países que hablan castellano y otras regiones Españolas.</a:t>
            </a:r>
          </a:p>
          <a:p>
            <a:endParaRPr lang="es-ES_tradnl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Imagem 3" descr="ler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4653136"/>
            <a:ext cx="2808312" cy="1905941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/>
              <a:t/>
            </a:r>
            <a:br>
              <a:rPr lang="es-ES_tradnl" dirty="0"/>
            </a:br>
            <a:r>
              <a:rPr lang="es-ES_tradnl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¿</a:t>
            </a:r>
            <a:r>
              <a:rPr lang="es-ES_tradnl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Cuál es la bandera española?</a:t>
            </a:r>
            <a:r>
              <a:rPr lang="pt-PT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/>
            </a:r>
            <a:br>
              <a:rPr lang="pt-PT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</a:br>
            <a:r>
              <a:rPr lang="es-ES_tradnl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 </a:t>
            </a:r>
            <a:r>
              <a:rPr lang="pt-PT" dirty="0"/>
              <a:t/>
            </a:r>
            <a:br>
              <a:rPr lang="pt-PT" dirty="0"/>
            </a:br>
            <a:endParaRPr lang="pt-PT" dirty="0"/>
          </a:p>
        </p:txBody>
      </p:sp>
      <p:pic>
        <p:nvPicPr>
          <p:cNvPr id="4" name="Marcador de Posição de Conteúdo 3" descr="bandera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3068960"/>
            <a:ext cx="1993324" cy="1320577"/>
          </a:xfrm>
        </p:spPr>
      </p:pic>
      <p:pic>
        <p:nvPicPr>
          <p:cNvPr id="5" name="Imagem 4" descr="bandera de canari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1268760"/>
            <a:ext cx="1521891" cy="1349151"/>
          </a:xfrm>
          <a:prstGeom prst="rect">
            <a:avLst/>
          </a:prstGeom>
        </p:spPr>
      </p:pic>
      <p:pic>
        <p:nvPicPr>
          <p:cNvPr id="6" name="Imagem 5" descr="bandera de itali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140968"/>
            <a:ext cx="1440160" cy="1082827"/>
          </a:xfrm>
          <a:prstGeom prst="rect">
            <a:avLst/>
          </a:prstGeom>
        </p:spPr>
      </p:pic>
      <p:pic>
        <p:nvPicPr>
          <p:cNvPr id="7" name="Imagem 6" descr="bandera de argentin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32240" y="1340768"/>
            <a:ext cx="1807736" cy="1224136"/>
          </a:xfrm>
          <a:prstGeom prst="rect">
            <a:avLst/>
          </a:prstGeom>
        </p:spPr>
      </p:pic>
      <p:pic>
        <p:nvPicPr>
          <p:cNvPr id="8" name="Imagem 7" descr="Bandera de mexic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04048" y="2780928"/>
            <a:ext cx="1728192" cy="1152128"/>
          </a:xfrm>
          <a:prstGeom prst="rect">
            <a:avLst/>
          </a:prstGeom>
        </p:spPr>
      </p:pic>
      <p:pic>
        <p:nvPicPr>
          <p:cNvPr id="9" name="Imagem 8" descr="Franci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15816" y="5229200"/>
            <a:ext cx="1584176" cy="1043545"/>
          </a:xfrm>
          <a:prstGeom prst="rect">
            <a:avLst/>
          </a:prstGeom>
        </p:spPr>
      </p:pic>
      <p:pic>
        <p:nvPicPr>
          <p:cNvPr id="1026" name="Picture 2" descr="C:\Users\Sandra\AppData\Local\Microsoft\Windows\Temporary Internet Files\Content.IE5\8XBLJB39\MP900400799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36296" y="3717032"/>
            <a:ext cx="1662688" cy="1330150"/>
          </a:xfrm>
          <a:prstGeom prst="rect">
            <a:avLst/>
          </a:prstGeom>
          <a:noFill/>
        </p:spPr>
      </p:pic>
      <p:pic>
        <p:nvPicPr>
          <p:cNvPr id="1027" name="Picture 3" descr="C:\Users\Sandra\AppData\Local\Microsoft\Windows\Temporary Internet Files\Content.IE5\NATI4U22\MP900362839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301208"/>
            <a:ext cx="1340768" cy="1340768"/>
          </a:xfrm>
          <a:prstGeom prst="rect">
            <a:avLst/>
          </a:prstGeom>
          <a:noFill/>
        </p:spPr>
      </p:pic>
      <p:pic>
        <p:nvPicPr>
          <p:cNvPr id="1028" name="Picture 4" descr="C:\Users\Sandra\AppData\Local\Microsoft\Windows\Temporary Internet Files\Content.IE5\U1FS8MWB\MC900309844[1]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03848" y="1412776"/>
            <a:ext cx="1827886" cy="1258214"/>
          </a:xfrm>
          <a:prstGeom prst="rect">
            <a:avLst/>
          </a:prstGeom>
          <a:noFill/>
        </p:spPr>
      </p:pic>
      <p:pic>
        <p:nvPicPr>
          <p:cNvPr id="1029" name="Picture 5" descr="C:\Users\Sandra\AppData\Local\Microsoft\Windows\Temporary Internet Files\Content.IE5\M7M93T8V\MP900362639[1]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88024" y="4653136"/>
            <a:ext cx="1512168" cy="1419454"/>
          </a:xfrm>
          <a:prstGeom prst="rect">
            <a:avLst/>
          </a:prstGeom>
          <a:noFill/>
        </p:spPr>
      </p:pic>
      <p:pic>
        <p:nvPicPr>
          <p:cNvPr id="1031" name="Picture 7" descr="C:\Users\Sandra\AppData\Local\Microsoft\Windows\Temporary Internet Files\Content.IE5\8XBLJB39\MP900400828[1]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86246" y="5157192"/>
            <a:ext cx="1844258" cy="147540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¿Qué palabras son castellanas?</a:t>
            </a:r>
            <a:endParaRPr lang="pt-PT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68552"/>
          </a:xfrm>
        </p:spPr>
        <p:txBody>
          <a:bodyPr>
            <a:normAutofit lnSpcReduction="10000"/>
          </a:bodyPr>
          <a:lstStyle/>
          <a:p>
            <a:r>
              <a:rPr lang="es-ES" dirty="0" err="1" smtClean="0">
                <a:solidFill>
                  <a:schemeClr val="bg1">
                    <a:lumMod val="50000"/>
                  </a:schemeClr>
                </a:solidFill>
                <a:latin typeface="Cooper Black" pitchFamily="18" charset="0"/>
              </a:rPr>
              <a:t>Bonjour</a:t>
            </a:r>
            <a:r>
              <a:rPr lang="es-ES" dirty="0" smtClean="0">
                <a:solidFill>
                  <a:schemeClr val="bg1">
                    <a:lumMod val="50000"/>
                  </a:schemeClr>
                </a:solidFill>
                <a:latin typeface="Cooper Black" pitchFamily="18" charset="0"/>
              </a:rPr>
              <a:t>           Pan                  Escuela</a:t>
            </a:r>
          </a:p>
          <a:p>
            <a:r>
              <a:rPr lang="es-ES" dirty="0" err="1" smtClean="0">
                <a:solidFill>
                  <a:srgbClr val="C00000"/>
                </a:solidFill>
                <a:latin typeface="Cooper Black" pitchFamily="18" charset="0"/>
              </a:rPr>
              <a:t>Hello</a:t>
            </a:r>
            <a:r>
              <a:rPr lang="es-ES" dirty="0" smtClean="0">
                <a:solidFill>
                  <a:srgbClr val="C00000"/>
                </a:solidFill>
                <a:latin typeface="Cooper Black" pitchFamily="18" charset="0"/>
              </a:rPr>
              <a:t>                </a:t>
            </a:r>
            <a:r>
              <a:rPr lang="es-ES" dirty="0" err="1" smtClean="0">
                <a:solidFill>
                  <a:srgbClr val="C00000"/>
                </a:solidFill>
                <a:latin typeface="Cooper Black" pitchFamily="18" charset="0"/>
              </a:rPr>
              <a:t>Brain</a:t>
            </a:r>
            <a:r>
              <a:rPr lang="es-ES" dirty="0" smtClean="0">
                <a:solidFill>
                  <a:srgbClr val="C00000"/>
                </a:solidFill>
                <a:latin typeface="Cooper Black" pitchFamily="18" charset="0"/>
              </a:rPr>
              <a:t>                </a:t>
            </a:r>
            <a:r>
              <a:rPr lang="es-ES" dirty="0" err="1" smtClean="0">
                <a:solidFill>
                  <a:srgbClr val="C00000"/>
                </a:solidFill>
                <a:latin typeface="Cooper Black" pitchFamily="18" charset="0"/>
              </a:rPr>
              <a:t>Cartable</a:t>
            </a:r>
            <a:endParaRPr lang="es-ES" dirty="0" smtClean="0">
              <a:solidFill>
                <a:srgbClr val="C00000"/>
              </a:solidFill>
              <a:latin typeface="Cooper Black" pitchFamily="18" charset="0"/>
            </a:endParaRPr>
          </a:p>
          <a:p>
            <a:r>
              <a:rPr lang="es-ES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oper Black" pitchFamily="18" charset="0"/>
              </a:rPr>
              <a:t>Isla                    </a:t>
            </a:r>
            <a:r>
              <a:rPr lang="es-ES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oper Black" pitchFamily="18" charset="0"/>
              </a:rPr>
              <a:t>Ragazzo</a:t>
            </a:r>
            <a:r>
              <a:rPr lang="es-ES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ooper Black" pitchFamily="18" charset="0"/>
              </a:rPr>
              <a:t>           Profesor</a:t>
            </a:r>
          </a:p>
          <a:p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Cooper Black" pitchFamily="18" charset="0"/>
              </a:rPr>
              <a:t>Hola                  Taller               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Cooper Black" pitchFamily="18" charset="0"/>
              </a:rPr>
              <a:t>Morning</a:t>
            </a:r>
            <a:endParaRPr lang="es-ES" dirty="0" smtClean="0">
              <a:solidFill>
                <a:schemeClr val="accent6">
                  <a:lumMod val="75000"/>
                </a:schemeClr>
              </a:solidFill>
              <a:latin typeface="Cooper Black" pitchFamily="18" charset="0"/>
            </a:endParaRPr>
          </a:p>
          <a:p>
            <a:r>
              <a:rPr lang="es-ES" dirty="0" smtClean="0">
                <a:solidFill>
                  <a:schemeClr val="accent3">
                    <a:lumMod val="75000"/>
                  </a:schemeClr>
                </a:solidFill>
                <a:latin typeface="Cooper Black" pitchFamily="18" charset="0"/>
              </a:rPr>
              <a:t>Pero                   Bolígrafo          </a:t>
            </a:r>
            <a:r>
              <a:rPr lang="es-ES" dirty="0" err="1" smtClean="0">
                <a:solidFill>
                  <a:schemeClr val="accent3">
                    <a:lumMod val="75000"/>
                  </a:schemeClr>
                </a:solidFill>
                <a:latin typeface="Cooper Black" pitchFamily="18" charset="0"/>
              </a:rPr>
              <a:t>Pain</a:t>
            </a:r>
            <a:endParaRPr lang="es-ES" dirty="0" smtClean="0">
              <a:solidFill>
                <a:schemeClr val="accent3">
                  <a:lumMod val="75000"/>
                </a:schemeClr>
              </a:solidFill>
              <a:latin typeface="Cooper Black" pitchFamily="18" charset="0"/>
            </a:endParaRPr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Galletas            Guapa             Ventana</a:t>
            </a:r>
          </a:p>
          <a:p>
            <a:r>
              <a:rPr lang="es-ES" dirty="0" smtClean="0">
                <a:latin typeface="Cooper Black" pitchFamily="18" charset="0"/>
              </a:rPr>
              <a:t>Castañuelas        Hijo                  Lluvia</a:t>
            </a:r>
          </a:p>
          <a:p>
            <a:r>
              <a:rPr lang="es-ES" dirty="0" err="1" smtClean="0">
                <a:solidFill>
                  <a:srgbClr val="FFC000"/>
                </a:solidFill>
                <a:latin typeface="Cooper Black" pitchFamily="18" charset="0"/>
              </a:rPr>
              <a:t>Pierto</a:t>
            </a:r>
            <a:r>
              <a:rPr lang="es-ES" dirty="0" smtClean="0">
                <a:solidFill>
                  <a:srgbClr val="FFC000"/>
                </a:solidFill>
                <a:latin typeface="Cooper Black" pitchFamily="18" charset="0"/>
              </a:rPr>
              <a:t>                   Coche           Tienda</a:t>
            </a:r>
          </a:p>
          <a:p>
            <a:r>
              <a:rPr lang="es-ES" dirty="0" smtClean="0">
                <a:solidFill>
                  <a:srgbClr val="FF0000"/>
                </a:solidFill>
                <a:latin typeface="Cooper Black" pitchFamily="18" charset="0"/>
              </a:rPr>
              <a:t>Catalán               Bolso              </a:t>
            </a:r>
            <a:r>
              <a:rPr lang="es-ES" dirty="0" err="1" smtClean="0">
                <a:solidFill>
                  <a:srgbClr val="FF0000"/>
                </a:solidFill>
                <a:latin typeface="Cooper Black" pitchFamily="18" charset="0"/>
              </a:rPr>
              <a:t>cuepo</a:t>
            </a:r>
            <a:endParaRPr lang="es-ES" dirty="0" smtClean="0">
              <a:solidFill>
                <a:srgbClr val="FF0000"/>
              </a:solidFill>
              <a:latin typeface="Cooper Black" pitchFamily="18" charset="0"/>
            </a:endParaRPr>
          </a:p>
          <a:p>
            <a:endParaRPr lang="pt-PT" dirty="0"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_tradnl" sz="4000" dirty="0">
                <a:solidFill>
                  <a:schemeClr val="accent6"/>
                </a:solidFill>
                <a:latin typeface="Cooper Black" pitchFamily="18" charset="0"/>
              </a:rPr>
              <a:t>¿Identificas algunos símbolos españoles?</a:t>
            </a:r>
            <a:endParaRPr lang="pt-PT" sz="4000" dirty="0">
              <a:solidFill>
                <a:schemeClr val="accent6"/>
              </a:solidFill>
              <a:latin typeface="Cooper Black" pitchFamily="18" charset="0"/>
            </a:endParaRPr>
          </a:p>
        </p:txBody>
      </p:sp>
      <p:pic>
        <p:nvPicPr>
          <p:cNvPr id="4" name="Marcador de Posição de Conteúdo 3" descr="0005439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84784"/>
            <a:ext cx="1920652" cy="1801713"/>
          </a:xfrm>
        </p:spPr>
      </p:pic>
      <p:pic>
        <p:nvPicPr>
          <p:cNvPr id="5" name="Imagem 4" descr="abanic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1988840"/>
            <a:ext cx="2524955" cy="1440160"/>
          </a:xfrm>
          <a:prstGeom prst="rect">
            <a:avLst/>
          </a:prstGeom>
        </p:spPr>
      </p:pic>
      <p:pic>
        <p:nvPicPr>
          <p:cNvPr id="6" name="Imagem 5" descr="castenhola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35696" y="5301208"/>
            <a:ext cx="1584176" cy="1368152"/>
          </a:xfrm>
          <a:prstGeom prst="rect">
            <a:avLst/>
          </a:prstGeom>
        </p:spPr>
      </p:pic>
      <p:pic>
        <p:nvPicPr>
          <p:cNvPr id="7" name="Imagem 6" descr="Dal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88223" y="1484784"/>
            <a:ext cx="1934333" cy="1440160"/>
          </a:xfrm>
          <a:prstGeom prst="rect">
            <a:avLst/>
          </a:prstGeom>
        </p:spPr>
      </p:pic>
      <p:pic>
        <p:nvPicPr>
          <p:cNvPr id="8" name="Imagem 7" descr="el corte inglé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1" y="3573016"/>
            <a:ext cx="1872208" cy="1421238"/>
          </a:xfrm>
          <a:prstGeom prst="rect">
            <a:avLst/>
          </a:prstGeom>
        </p:spPr>
      </p:pic>
      <p:pic>
        <p:nvPicPr>
          <p:cNvPr id="9" name="Imagem 8" descr="flamenc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436096" y="3356992"/>
            <a:ext cx="1512168" cy="1512168"/>
          </a:xfrm>
          <a:prstGeom prst="rect">
            <a:avLst/>
          </a:prstGeom>
        </p:spPr>
      </p:pic>
      <p:pic>
        <p:nvPicPr>
          <p:cNvPr id="10" name="Imagem 9" descr="sevilhana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308304" y="4450614"/>
            <a:ext cx="1440160" cy="2025226"/>
          </a:xfrm>
          <a:prstGeom prst="rect">
            <a:avLst/>
          </a:prstGeom>
        </p:spPr>
      </p:pic>
      <p:pic>
        <p:nvPicPr>
          <p:cNvPr id="11" name="Imagem 10" descr="la siesta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779911" y="4365104"/>
            <a:ext cx="1452161" cy="158417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F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836712"/>
            <a:ext cx="1723997" cy="1296144"/>
          </a:xfrm>
          <a:prstGeom prst="rect">
            <a:avLst/>
          </a:prstGeom>
        </p:spPr>
      </p:pic>
      <p:pic>
        <p:nvPicPr>
          <p:cNvPr id="3" name="Imagem 2" descr="Futbo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2996952"/>
            <a:ext cx="1694482" cy="1458043"/>
          </a:xfrm>
          <a:prstGeom prst="rect">
            <a:avLst/>
          </a:prstGeom>
        </p:spPr>
      </p:pic>
      <p:pic>
        <p:nvPicPr>
          <p:cNvPr id="4" name="Imagem 3" descr="La Roj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44208" y="332656"/>
            <a:ext cx="2376264" cy="1260140"/>
          </a:xfrm>
          <a:prstGeom prst="rect">
            <a:avLst/>
          </a:prstGeom>
        </p:spPr>
      </p:pic>
      <p:pic>
        <p:nvPicPr>
          <p:cNvPr id="5" name="Imagem 4" descr="Miguel de Cervant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2564904"/>
            <a:ext cx="1224136" cy="1387354"/>
          </a:xfrm>
          <a:prstGeom prst="rect">
            <a:avLst/>
          </a:prstGeom>
        </p:spPr>
      </p:pic>
      <p:pic>
        <p:nvPicPr>
          <p:cNvPr id="6" name="Imagem 5" descr="Miró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6296" y="1916832"/>
            <a:ext cx="1440160" cy="1945748"/>
          </a:xfrm>
          <a:prstGeom prst="rect">
            <a:avLst/>
          </a:prstGeom>
        </p:spPr>
      </p:pic>
      <p:pic>
        <p:nvPicPr>
          <p:cNvPr id="7" name="Imagem 6" descr="Paelh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1520" y="4581128"/>
            <a:ext cx="1800200" cy="1357074"/>
          </a:xfrm>
          <a:prstGeom prst="rect">
            <a:avLst/>
          </a:prstGeom>
        </p:spPr>
      </p:pic>
      <p:pic>
        <p:nvPicPr>
          <p:cNvPr id="8" name="Imagem 7" descr="Picasso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788024" y="5013176"/>
            <a:ext cx="1512168" cy="1512168"/>
          </a:xfrm>
          <a:prstGeom prst="rect">
            <a:avLst/>
          </a:prstGeom>
        </p:spPr>
      </p:pic>
      <p:pic>
        <p:nvPicPr>
          <p:cNvPr id="9" name="Imagem 8" descr="Picasso 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588224" y="5085184"/>
            <a:ext cx="2163781" cy="1296144"/>
          </a:xfrm>
          <a:prstGeom prst="rect">
            <a:avLst/>
          </a:prstGeom>
        </p:spPr>
      </p:pic>
      <p:pic>
        <p:nvPicPr>
          <p:cNvPr id="10" name="Imagem 9" descr="tortilha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699791" y="5157192"/>
            <a:ext cx="1632181" cy="1224136"/>
          </a:xfrm>
          <a:prstGeom prst="rect">
            <a:avLst/>
          </a:prstGeom>
        </p:spPr>
      </p:pic>
      <p:pic>
        <p:nvPicPr>
          <p:cNvPr id="11" name="Imagem 10" descr="san fermín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04048" y="2420888"/>
            <a:ext cx="1872208" cy="1872208"/>
          </a:xfrm>
          <a:prstGeom prst="rect">
            <a:avLst/>
          </a:prstGeom>
        </p:spPr>
      </p:pic>
      <p:pic>
        <p:nvPicPr>
          <p:cNvPr id="12" name="Imagem 11" descr="toro II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347864" y="332656"/>
            <a:ext cx="2016224" cy="151607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¿Conoces algunos países Hispanohablantes</a:t>
            </a:r>
            <a:r>
              <a:rPr lang="es-ES_tradnl" b="1" dirty="0">
                <a:solidFill>
                  <a:srgbClr val="00B050"/>
                </a:solidFill>
                <a:latin typeface="Comic Sans MS" pitchFamily="66" charset="0"/>
              </a:rPr>
              <a:t>?</a:t>
            </a:r>
            <a:endParaRPr lang="pt-PT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11" name="Imagem 10" descr="mapa_ch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1" y="1484784"/>
            <a:ext cx="1985329" cy="3240360"/>
          </a:xfrm>
          <a:prstGeom prst="rect">
            <a:avLst/>
          </a:prstGeom>
        </p:spPr>
      </p:pic>
      <p:pic>
        <p:nvPicPr>
          <p:cNvPr id="12" name="Imagem 11" descr="mapa-politico-argenti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2996952"/>
            <a:ext cx="2283503" cy="3284983"/>
          </a:xfrm>
          <a:prstGeom prst="rect">
            <a:avLst/>
          </a:prstGeom>
        </p:spPr>
      </p:pic>
      <p:pic>
        <p:nvPicPr>
          <p:cNvPr id="13" name="Imagem 12" descr="mexico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1772816"/>
            <a:ext cx="3495674" cy="262413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¿Y </a:t>
            </a:r>
            <a:r>
              <a:rPr lang="es-ES_tradnl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Regiones y Ciudades </a:t>
            </a:r>
            <a:r>
              <a:rPr lang="es-ES_tradnl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de España?</a:t>
            </a:r>
            <a:r>
              <a:rPr lang="pt-PT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/>
            </a:r>
            <a:br>
              <a:rPr lang="pt-PT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</a:br>
            <a:endParaRPr lang="pt-PT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Black" pitchFamily="18" charset="0"/>
            </a:endParaRPr>
          </a:p>
        </p:txBody>
      </p:sp>
      <p:pic>
        <p:nvPicPr>
          <p:cNvPr id="10" name="Imagem 9" descr="Madri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2060848"/>
            <a:ext cx="2020935" cy="1512168"/>
          </a:xfrm>
          <a:prstGeom prst="rect">
            <a:avLst/>
          </a:prstGeom>
        </p:spPr>
      </p:pic>
      <p:pic>
        <p:nvPicPr>
          <p:cNvPr id="11" name="Imagem 10" descr="Oso de Madri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052736"/>
            <a:ext cx="1860062" cy="1152128"/>
          </a:xfrm>
          <a:prstGeom prst="rect">
            <a:avLst/>
          </a:prstGeom>
        </p:spPr>
      </p:pic>
      <p:pic>
        <p:nvPicPr>
          <p:cNvPr id="12" name="Imagem 11" descr="andalucia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7" y="1689850"/>
            <a:ext cx="3113946" cy="1955174"/>
          </a:xfrm>
          <a:prstGeom prst="rect">
            <a:avLst/>
          </a:prstGeom>
        </p:spPr>
      </p:pic>
      <p:pic>
        <p:nvPicPr>
          <p:cNvPr id="14" name="Imagem 13" descr="islas canaria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3789040"/>
            <a:ext cx="5879623" cy="2880320"/>
          </a:xfrm>
          <a:prstGeom prst="rect">
            <a:avLst/>
          </a:prstGeom>
        </p:spPr>
      </p:pic>
      <p:pic>
        <p:nvPicPr>
          <p:cNvPr id="15" name="Imagem 14" descr="sevilh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16216" y="3933056"/>
            <a:ext cx="2429429" cy="208823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catalun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2127443" cy="2132856"/>
          </a:xfrm>
          <a:prstGeom prst="rect">
            <a:avLst/>
          </a:prstGeom>
        </p:spPr>
      </p:pic>
      <p:pic>
        <p:nvPicPr>
          <p:cNvPr id="11" name="Imagem 10" descr="islas baleare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188640"/>
            <a:ext cx="3276364" cy="2808312"/>
          </a:xfrm>
          <a:prstGeom prst="rect">
            <a:avLst/>
          </a:prstGeom>
        </p:spPr>
      </p:pic>
      <p:pic>
        <p:nvPicPr>
          <p:cNvPr id="12" name="Imagem 11" descr="mapaGalicia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852936"/>
            <a:ext cx="3083935" cy="3384376"/>
          </a:xfrm>
          <a:prstGeom prst="rect">
            <a:avLst/>
          </a:prstGeom>
        </p:spPr>
      </p:pic>
      <p:pic>
        <p:nvPicPr>
          <p:cNvPr id="13" name="Imagem 12" descr="Santiago de Compostel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19872" y="3140968"/>
            <a:ext cx="2016224" cy="2695373"/>
          </a:xfrm>
          <a:prstGeom prst="rect">
            <a:avLst/>
          </a:prstGeom>
        </p:spPr>
      </p:pic>
      <p:pic>
        <p:nvPicPr>
          <p:cNvPr id="14" name="Imagem 13" descr="pirineos-4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71800" y="260648"/>
            <a:ext cx="2243742" cy="2352365"/>
          </a:xfrm>
          <a:prstGeom prst="rect">
            <a:avLst/>
          </a:prstGeom>
        </p:spPr>
      </p:pic>
      <p:pic>
        <p:nvPicPr>
          <p:cNvPr id="15" name="Imagem 14" descr="playas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24128" y="3356992"/>
            <a:ext cx="3235850" cy="288032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2569817" y="3244334"/>
            <a:ext cx="4004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smtClean="0"/>
              <a:t>Visit Spain - ESPAÑA - Espagne - Spagna </a:t>
            </a:r>
            <a:endParaRPr lang="pt-PT" dirty="0"/>
          </a:p>
        </p:txBody>
      </p:sp>
      <p:sp>
        <p:nvSpPr>
          <p:cNvPr id="3" name="Rectângulo 2"/>
          <p:cNvSpPr/>
          <p:nvPr/>
        </p:nvSpPr>
        <p:spPr>
          <a:xfrm>
            <a:off x="2339752" y="3717032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/>
              <a:t>http://www.youtube.com/watch_popup?v=lOidDDP1uzE&amp;vq=medium</a:t>
            </a:r>
            <a:endParaRPr lang="pt-PT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</TotalTime>
  <Words>108</Words>
  <Application>Microsoft Office PowerPoint</Application>
  <PresentationFormat>Apresentação no Ecrã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11" baseType="lpstr">
      <vt:lpstr>Tema do Office</vt:lpstr>
      <vt:lpstr>Diapositivo 1</vt:lpstr>
      <vt:lpstr>  ¿Cuál es la bandera española?   </vt:lpstr>
      <vt:lpstr>¿Qué palabras son castellanas?</vt:lpstr>
      <vt:lpstr>¿Identificas algunos símbolos españoles?</vt:lpstr>
      <vt:lpstr>Diapositivo 5</vt:lpstr>
      <vt:lpstr>¿Conoces algunos países Hispanohablantes?</vt:lpstr>
      <vt:lpstr>¿Y Regiones y Ciudades de España? </vt:lpstr>
      <vt:lpstr>Diapositivo 8</vt:lpstr>
      <vt:lpstr>Diapositivo 9</vt:lpstr>
      <vt:lpstr>DEBERES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Descubre España</dc:title>
  <dc:creator>Sandra</dc:creator>
  <cp:lastModifiedBy>Aluno</cp:lastModifiedBy>
  <cp:revision>29</cp:revision>
  <dcterms:created xsi:type="dcterms:W3CDTF">2010-09-08T10:51:45Z</dcterms:created>
  <dcterms:modified xsi:type="dcterms:W3CDTF">2010-09-16T10:46:40Z</dcterms:modified>
</cp:coreProperties>
</file>