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8" r:id="rId3"/>
    <p:sldId id="259" r:id="rId4"/>
    <p:sldId id="261" r:id="rId5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33"/>
    <a:srgbClr val="6600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Estilo Médio 2 - Destaqu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B8085E-F6AD-4565-BCA0-E9051FFB70B0}" type="datetimeFigureOut">
              <a:rPr lang="es-ES_tradnl" smtClean="0"/>
              <a:pPr/>
              <a:t>31/10/2012</a:t>
            </a:fld>
            <a:endParaRPr lang="es-ES_tradnl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s-ES_tradnl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72267E-80C7-4DD8-BB39-E7143070215C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_tradnl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2267E-80C7-4DD8-BB39-E7143070215C}" type="slidenum">
              <a:rPr lang="es-ES_tradnl" smtClean="0"/>
              <a:pPr/>
              <a:t>1</a:t>
            </a:fld>
            <a:endParaRPr lang="es-ES_trad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_tradnl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2267E-80C7-4DD8-BB39-E7143070215C}" type="slidenum">
              <a:rPr lang="es-ES_tradnl" smtClean="0"/>
              <a:pPr/>
              <a:t>2</a:t>
            </a:fld>
            <a:endParaRPr lang="es-ES_tradn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_tradnl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2267E-80C7-4DD8-BB39-E7143070215C}" type="slidenum">
              <a:rPr lang="es-ES_tradnl" smtClean="0"/>
              <a:pPr/>
              <a:t>3</a:t>
            </a:fld>
            <a:endParaRPr lang="es-ES_tradn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_tradnl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2267E-80C7-4DD8-BB39-E7143070215C}" type="slidenum">
              <a:rPr lang="es-ES_tradnl" smtClean="0"/>
              <a:pPr/>
              <a:t>4</a:t>
            </a:fld>
            <a:endParaRPr lang="es-ES_trad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es-ES_tradn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es-ES_tradnl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56754-10A8-447F-941B-D3D802CCFD1D}" type="datetimeFigureOut">
              <a:rPr lang="es-ES_tradnl" smtClean="0"/>
              <a:pPr/>
              <a:t>31/10/2012</a:t>
            </a:fld>
            <a:endParaRPr lang="es-ES_tradnl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CACAB-439D-4FB9-8ECA-13BDD982F502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s-ES_tradnl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s-ES_tradnl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56754-10A8-447F-941B-D3D802CCFD1D}" type="datetimeFigureOut">
              <a:rPr lang="es-ES_tradnl" smtClean="0"/>
              <a:pPr/>
              <a:t>31/10/2012</a:t>
            </a:fld>
            <a:endParaRPr lang="es-ES_tradnl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CACAB-439D-4FB9-8ECA-13BDD982F502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es-ES_tradnl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s-ES_tradnl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56754-10A8-447F-941B-D3D802CCFD1D}" type="datetimeFigureOut">
              <a:rPr lang="es-ES_tradnl" smtClean="0"/>
              <a:pPr/>
              <a:t>31/10/2012</a:t>
            </a:fld>
            <a:endParaRPr lang="es-ES_tradnl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CACAB-439D-4FB9-8ECA-13BDD982F502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s-ES_tradnl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s-ES_tradnl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56754-10A8-447F-941B-D3D802CCFD1D}" type="datetimeFigureOut">
              <a:rPr lang="es-ES_tradnl" smtClean="0"/>
              <a:pPr/>
              <a:t>31/10/2012</a:t>
            </a:fld>
            <a:endParaRPr lang="es-ES_tradnl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CACAB-439D-4FB9-8ECA-13BDD982F502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es-ES_tradnl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56754-10A8-447F-941B-D3D802CCFD1D}" type="datetimeFigureOut">
              <a:rPr lang="es-ES_tradnl" smtClean="0"/>
              <a:pPr/>
              <a:t>31/10/2012</a:t>
            </a:fld>
            <a:endParaRPr lang="es-ES_tradnl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CACAB-439D-4FB9-8ECA-13BDD982F502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s-ES_tradnl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s-ES_tradnl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s-ES_tradnl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56754-10A8-447F-941B-D3D802CCFD1D}" type="datetimeFigureOut">
              <a:rPr lang="es-ES_tradnl" smtClean="0"/>
              <a:pPr/>
              <a:t>31/10/2012</a:t>
            </a:fld>
            <a:endParaRPr lang="es-ES_tradnl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CACAB-439D-4FB9-8ECA-13BDD982F502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es-ES_tradnl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s-ES_tradnl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s-ES_tradnl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56754-10A8-447F-941B-D3D802CCFD1D}" type="datetimeFigureOut">
              <a:rPr lang="es-ES_tradnl" smtClean="0"/>
              <a:pPr/>
              <a:t>31/10/2012</a:t>
            </a:fld>
            <a:endParaRPr lang="es-ES_tradnl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CACAB-439D-4FB9-8ECA-13BDD982F502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s-ES_tradnl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56754-10A8-447F-941B-D3D802CCFD1D}" type="datetimeFigureOut">
              <a:rPr lang="es-ES_tradnl" smtClean="0"/>
              <a:pPr/>
              <a:t>31/10/2012</a:t>
            </a:fld>
            <a:endParaRPr lang="es-ES_tradnl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CACAB-439D-4FB9-8ECA-13BDD982F502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56754-10A8-447F-941B-D3D802CCFD1D}" type="datetimeFigureOut">
              <a:rPr lang="es-ES_tradnl" smtClean="0"/>
              <a:pPr/>
              <a:t>31/10/2012</a:t>
            </a:fld>
            <a:endParaRPr lang="es-ES_tradnl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CACAB-439D-4FB9-8ECA-13BDD982F502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es-ES_tradnl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s-ES_tradnl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56754-10A8-447F-941B-D3D802CCFD1D}" type="datetimeFigureOut">
              <a:rPr lang="es-ES_tradnl" smtClean="0"/>
              <a:pPr/>
              <a:t>31/10/2012</a:t>
            </a:fld>
            <a:endParaRPr lang="es-ES_tradnl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CACAB-439D-4FB9-8ECA-13BDD982F502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es-ES_tradnl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56754-10A8-447F-941B-D3D802CCFD1D}" type="datetimeFigureOut">
              <a:rPr lang="es-ES_tradnl" smtClean="0"/>
              <a:pPr/>
              <a:t>31/10/2012</a:t>
            </a:fld>
            <a:endParaRPr lang="es-ES_tradnl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CACAB-439D-4FB9-8ECA-13BDD982F502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es-ES_tradnl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s-ES_tradnl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A56754-10A8-447F-941B-D3D802CCFD1D}" type="datetimeFigureOut">
              <a:rPr lang="es-ES_tradnl" smtClean="0"/>
              <a:pPr/>
              <a:t>31/10/2012</a:t>
            </a:fld>
            <a:endParaRPr lang="es-ES_tradnl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FCACAB-439D-4FB9-8ECA-13BDD982F502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ângulo arredondado 3"/>
          <p:cNvSpPr/>
          <p:nvPr/>
        </p:nvSpPr>
        <p:spPr>
          <a:xfrm>
            <a:off x="827584" y="188640"/>
            <a:ext cx="7344816" cy="108012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5400" dirty="0" smtClean="0"/>
              <a:t>Los amigos</a:t>
            </a:r>
            <a:endParaRPr lang="es-ES_tradnl" sz="5400" dirty="0"/>
          </a:p>
        </p:txBody>
      </p:sp>
      <p:pic>
        <p:nvPicPr>
          <p:cNvPr id="3074" name="Picture 2" descr="Diversity education tree hands illustration Royalty Free Stock Vector Art Illustrati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2492896"/>
            <a:ext cx="3619500" cy="3619501"/>
          </a:xfrm>
          <a:prstGeom prst="rect">
            <a:avLst/>
          </a:prstGeom>
          <a:noFill/>
        </p:spPr>
      </p:pic>
      <p:sp>
        <p:nvSpPr>
          <p:cNvPr id="6" name="CaixaDeTexto 5"/>
          <p:cNvSpPr txBox="1"/>
          <p:nvPr/>
        </p:nvSpPr>
        <p:spPr>
          <a:xfrm>
            <a:off x="323528" y="2996952"/>
            <a:ext cx="2016224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s-ES_tradnl" dirty="0" smtClean="0"/>
              <a:t>Me gusta…</a:t>
            </a:r>
            <a:endParaRPr lang="es-ES_tradnl" dirty="0"/>
          </a:p>
        </p:txBody>
      </p:sp>
      <p:sp>
        <p:nvSpPr>
          <p:cNvPr id="7" name="CaixaDeTexto 6"/>
          <p:cNvSpPr txBox="1"/>
          <p:nvPr/>
        </p:nvSpPr>
        <p:spPr>
          <a:xfrm>
            <a:off x="323528" y="3501008"/>
            <a:ext cx="2016224" cy="369332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s-ES_tradnl" dirty="0" smtClean="0">
                <a:solidFill>
                  <a:schemeClr val="bg1"/>
                </a:solidFill>
              </a:rPr>
              <a:t>Me encanta…</a:t>
            </a:r>
            <a:endParaRPr lang="es-ES_tradnl" dirty="0">
              <a:solidFill>
                <a:schemeClr val="bg1"/>
              </a:solidFill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323528" y="4077072"/>
            <a:ext cx="2016224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s-ES_tradnl" dirty="0" smtClean="0"/>
              <a:t>Me preocupa…</a:t>
            </a:r>
            <a:endParaRPr lang="es-ES_tradnl" dirty="0"/>
          </a:p>
        </p:txBody>
      </p:sp>
      <p:sp>
        <p:nvSpPr>
          <p:cNvPr id="9" name="CaixaDeTexto 8"/>
          <p:cNvSpPr txBox="1"/>
          <p:nvPr/>
        </p:nvSpPr>
        <p:spPr>
          <a:xfrm>
            <a:off x="323528" y="4653136"/>
            <a:ext cx="2016224" cy="369332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s-ES_tradnl" dirty="0" smtClean="0">
                <a:solidFill>
                  <a:schemeClr val="bg1"/>
                </a:solidFill>
              </a:rPr>
              <a:t>Me molesta…</a:t>
            </a:r>
            <a:endParaRPr lang="es-ES_tradnl" dirty="0">
              <a:solidFill>
                <a:schemeClr val="bg1"/>
              </a:solidFill>
            </a:endParaRPr>
          </a:p>
        </p:txBody>
      </p:sp>
      <p:sp>
        <p:nvSpPr>
          <p:cNvPr id="10" name="CaixaDeTexto 9"/>
          <p:cNvSpPr txBox="1"/>
          <p:nvPr/>
        </p:nvSpPr>
        <p:spPr>
          <a:xfrm>
            <a:off x="3131840" y="4077072"/>
            <a:ext cx="2304256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s-ES_tradnl" dirty="0" smtClean="0"/>
              <a:t>… que (no)sean…</a:t>
            </a:r>
            <a:endParaRPr lang="es-ES_tradnl" dirty="0"/>
          </a:p>
        </p:txBody>
      </p:sp>
      <p:sp>
        <p:nvSpPr>
          <p:cNvPr id="11" name="CaixaDeTexto 10"/>
          <p:cNvSpPr txBox="1"/>
          <p:nvPr/>
        </p:nvSpPr>
        <p:spPr>
          <a:xfrm>
            <a:off x="3131840" y="4653136"/>
            <a:ext cx="2304256" cy="369332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s-ES_tradnl" dirty="0" smtClean="0">
                <a:solidFill>
                  <a:schemeClr val="bg1"/>
                </a:solidFill>
              </a:rPr>
              <a:t>… que(no) tengan…</a:t>
            </a:r>
            <a:endParaRPr lang="es-ES_tradnl" dirty="0">
              <a:solidFill>
                <a:schemeClr val="bg1"/>
              </a:solidFill>
            </a:endParaRPr>
          </a:p>
        </p:txBody>
      </p:sp>
      <p:sp>
        <p:nvSpPr>
          <p:cNvPr id="12" name="CaixaDeTexto 11"/>
          <p:cNvSpPr txBox="1"/>
          <p:nvPr/>
        </p:nvSpPr>
        <p:spPr>
          <a:xfrm>
            <a:off x="3131840" y="2996952"/>
            <a:ext cx="2304256" cy="369332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s-ES_tradnl" dirty="0" smtClean="0">
                <a:solidFill>
                  <a:schemeClr val="bg1"/>
                </a:solidFill>
              </a:rPr>
              <a:t>… que (no) me digan…</a:t>
            </a:r>
            <a:endParaRPr lang="es-ES_tradnl" dirty="0">
              <a:solidFill>
                <a:schemeClr val="bg1"/>
              </a:solidFill>
            </a:endParaRPr>
          </a:p>
        </p:txBody>
      </p:sp>
      <p:sp>
        <p:nvSpPr>
          <p:cNvPr id="13" name="CaixaDeTexto 12"/>
          <p:cNvSpPr txBox="1"/>
          <p:nvPr/>
        </p:nvSpPr>
        <p:spPr>
          <a:xfrm>
            <a:off x="3131840" y="3501008"/>
            <a:ext cx="2304256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s-ES_tradnl" dirty="0" smtClean="0"/>
              <a:t>… que hagan…</a:t>
            </a:r>
            <a:endParaRPr lang="es-ES_tradnl" dirty="0"/>
          </a:p>
        </p:txBody>
      </p:sp>
      <p:sp>
        <p:nvSpPr>
          <p:cNvPr id="14" name="CaixaDeTexto 13"/>
          <p:cNvSpPr txBox="1"/>
          <p:nvPr/>
        </p:nvSpPr>
        <p:spPr>
          <a:xfrm>
            <a:off x="3131840" y="5229200"/>
            <a:ext cx="2304256" cy="369332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ES_tradnl" dirty="0" smtClean="0">
                <a:solidFill>
                  <a:schemeClr val="bg1"/>
                </a:solidFill>
              </a:rPr>
              <a:t>… que …</a:t>
            </a:r>
            <a:endParaRPr lang="es-ES_tradnl" dirty="0">
              <a:solidFill>
                <a:schemeClr val="bg1"/>
              </a:solidFill>
            </a:endParaRPr>
          </a:p>
        </p:txBody>
      </p:sp>
      <p:sp>
        <p:nvSpPr>
          <p:cNvPr id="15" name="CaixaDeTexto 14"/>
          <p:cNvSpPr txBox="1"/>
          <p:nvPr/>
        </p:nvSpPr>
        <p:spPr>
          <a:xfrm>
            <a:off x="323528" y="1340768"/>
            <a:ext cx="8496944" cy="646331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_tradnl" dirty="0" smtClean="0">
                <a:solidFill>
                  <a:schemeClr val="bg1"/>
                </a:solidFill>
              </a:rPr>
              <a:t>Seguro que lo mejor de la vida son los amigos aunque ni siempre sean perfectos. </a:t>
            </a:r>
            <a:r>
              <a:rPr lang="es-ES" dirty="0" smtClean="0">
                <a:solidFill>
                  <a:schemeClr val="bg1"/>
                </a:solidFill>
              </a:rPr>
              <a:t>¿ Qué cualidades valoras más y qué defectos tienen que te molestan?</a:t>
            </a:r>
            <a:endParaRPr lang="es-ES_tradnl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/>
          <p:cNvSpPr txBox="1"/>
          <p:nvPr/>
        </p:nvSpPr>
        <p:spPr>
          <a:xfrm>
            <a:off x="251520" y="260648"/>
            <a:ext cx="8496944" cy="830997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 smtClean="0">
                <a:solidFill>
                  <a:schemeClr val="bg1"/>
                </a:solidFill>
              </a:rPr>
              <a:t>¿Te acuerdas de la sintaxis de los verbos gustar, encantar, molestar..? ! A ver!</a:t>
            </a:r>
            <a:endParaRPr lang="es-ES" sz="2400" b="1" dirty="0">
              <a:solidFill>
                <a:schemeClr val="bg1"/>
              </a:solidFill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251520" y="1340768"/>
            <a:ext cx="8496944" cy="461665"/>
          </a:xfrm>
          <a:prstGeom prst="rect">
            <a:avLst/>
          </a:prstGeom>
          <a:solidFill>
            <a:srgbClr val="99FF33"/>
          </a:solidFill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s-ES" sz="2400" b="1" dirty="0" smtClean="0">
                <a:solidFill>
                  <a:schemeClr val="bg1"/>
                </a:solidFill>
              </a:rPr>
              <a:t>Mira las frases y señala las que no están correctas:</a:t>
            </a:r>
            <a:endParaRPr lang="es-ES" sz="2400" b="1" dirty="0">
              <a:solidFill>
                <a:schemeClr val="bg1"/>
              </a:solidFill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1115616" y="2132856"/>
            <a:ext cx="597666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s-ES" dirty="0" smtClean="0"/>
              <a:t> ¿ A usted le interesa las películas de ciencia ficción?</a:t>
            </a:r>
          </a:p>
          <a:p>
            <a:pPr marL="342900" indent="-342900">
              <a:buFont typeface="+mj-lt"/>
              <a:buAutoNum type="arabicPeriod"/>
            </a:pPr>
            <a:r>
              <a:rPr lang="es-ES" dirty="0" smtClean="0"/>
              <a:t>Me gusta ir al cine y leer en la cama.</a:t>
            </a:r>
          </a:p>
          <a:p>
            <a:pPr marL="342900" indent="-342900">
              <a:buFont typeface="+mj-lt"/>
              <a:buAutoNum type="arabicPeriod"/>
            </a:pPr>
            <a:r>
              <a:rPr lang="es-ES" dirty="0" smtClean="0"/>
              <a:t>A mi madre de duele la cabeza cuando cambia el tiempo.</a:t>
            </a:r>
          </a:p>
          <a:p>
            <a:pPr marL="342900" indent="-342900">
              <a:buFont typeface="+mj-lt"/>
              <a:buAutoNum type="arabicPeriod"/>
            </a:pPr>
            <a:r>
              <a:rPr lang="es-ES" dirty="0" smtClean="0"/>
              <a:t>Me gustan ir al cine y las novelas de misterio.</a:t>
            </a:r>
          </a:p>
          <a:p>
            <a:pPr marL="342900" indent="-342900">
              <a:buFont typeface="+mj-lt"/>
              <a:buAutoNum type="arabicPeriod"/>
            </a:pPr>
            <a:r>
              <a:rPr lang="es-ES" dirty="0" smtClean="0"/>
              <a:t>Me gusta ir al cine y las novelas de misterio. </a:t>
            </a:r>
          </a:p>
          <a:p>
            <a:pPr marL="342900" indent="-342900">
              <a:buFont typeface="+mj-lt"/>
              <a:buAutoNum type="arabicPeriod"/>
            </a:pPr>
            <a:r>
              <a:rPr lang="es-ES" dirty="0" smtClean="0"/>
              <a:t>Me gustan las novelas de misterio y leer en la cama. </a:t>
            </a:r>
          </a:p>
        </p:txBody>
      </p:sp>
      <p:sp>
        <p:nvSpPr>
          <p:cNvPr id="11" name="Multiplicar 10"/>
          <p:cNvSpPr/>
          <p:nvPr/>
        </p:nvSpPr>
        <p:spPr>
          <a:xfrm>
            <a:off x="971600" y="2996952"/>
            <a:ext cx="216024" cy="216024"/>
          </a:xfrm>
          <a:prstGeom prst="mathMultiply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3" name="Estrela de 5 pontas 12"/>
          <p:cNvSpPr/>
          <p:nvPr/>
        </p:nvSpPr>
        <p:spPr>
          <a:xfrm>
            <a:off x="5076056" y="2420888"/>
            <a:ext cx="288032" cy="288032"/>
          </a:xfrm>
          <a:prstGeom prst="star5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4" name="Estrela de 5 pontas 13"/>
          <p:cNvSpPr/>
          <p:nvPr/>
        </p:nvSpPr>
        <p:spPr>
          <a:xfrm>
            <a:off x="6876256" y="2708920"/>
            <a:ext cx="288032" cy="288032"/>
          </a:xfrm>
          <a:prstGeom prst="star5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5" name="Estrela de 5 pontas 14"/>
          <p:cNvSpPr/>
          <p:nvPr/>
        </p:nvSpPr>
        <p:spPr>
          <a:xfrm>
            <a:off x="6444208" y="3573016"/>
            <a:ext cx="288032" cy="288032"/>
          </a:xfrm>
          <a:prstGeom prst="star5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6" name="Multiplicar 15"/>
          <p:cNvSpPr/>
          <p:nvPr/>
        </p:nvSpPr>
        <p:spPr>
          <a:xfrm>
            <a:off x="467544" y="4365104"/>
            <a:ext cx="432048" cy="360040"/>
          </a:xfrm>
          <a:prstGeom prst="mathMultiply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7" name="CaixaDeTexto 16"/>
          <p:cNvSpPr txBox="1"/>
          <p:nvPr/>
        </p:nvSpPr>
        <p:spPr>
          <a:xfrm>
            <a:off x="971600" y="4149080"/>
            <a:ext cx="77048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_tradnl" dirty="0" smtClean="0"/>
              <a:t>Cuando el sujeto es una combinación de varios infinitivos, o de infinitivo y sustantivo, </a:t>
            </a:r>
            <a:r>
              <a:rPr lang="es-ES_tradnl" b="1" dirty="0" smtClean="0"/>
              <a:t>el verbo va en singular. </a:t>
            </a:r>
            <a:r>
              <a:rPr lang="es-ES_tradnl" dirty="0" smtClean="0"/>
              <a:t>El verbo sólo va en plural </a:t>
            </a:r>
            <a:r>
              <a:rPr lang="es-ES_tradnl" b="1" dirty="0" smtClean="0"/>
              <a:t>si hay un sustantivo plural más cerca del verbo que el infinitivo</a:t>
            </a:r>
            <a:r>
              <a:rPr lang="es-ES_tradnl" dirty="0" smtClean="0"/>
              <a:t>. (Cf. Frase n.º 4, 5, 6)</a:t>
            </a:r>
            <a:endParaRPr lang="es-ES_tradnl" dirty="0"/>
          </a:p>
        </p:txBody>
      </p:sp>
      <p:sp>
        <p:nvSpPr>
          <p:cNvPr id="19" name="Estrela de 5 pontas 18"/>
          <p:cNvSpPr/>
          <p:nvPr/>
        </p:nvSpPr>
        <p:spPr>
          <a:xfrm>
            <a:off x="5724128" y="3284984"/>
            <a:ext cx="288032" cy="288032"/>
          </a:xfrm>
          <a:prstGeom prst="star5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0" name="Multiplicar 19"/>
          <p:cNvSpPr/>
          <p:nvPr/>
        </p:nvSpPr>
        <p:spPr>
          <a:xfrm>
            <a:off x="971600" y="2204864"/>
            <a:ext cx="216024" cy="216024"/>
          </a:xfrm>
          <a:prstGeom prst="mathMultiply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1" name="CaixaDeTexto 20"/>
          <p:cNvSpPr txBox="1"/>
          <p:nvPr/>
        </p:nvSpPr>
        <p:spPr>
          <a:xfrm>
            <a:off x="467544" y="5229200"/>
            <a:ext cx="82809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s-ES" dirty="0" smtClean="0"/>
              <a:t>Me gusta ir al cine y las novelas de misterio. </a:t>
            </a:r>
            <a:r>
              <a:rPr lang="es-E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[infinitivo y sustantivo]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s-ES" dirty="0" smtClean="0"/>
              <a:t>Me gustan las novelas de misterio y leer en la cama. </a:t>
            </a:r>
            <a:r>
              <a:rPr lang="es-E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[sustantivo plural y infinitivo]</a:t>
            </a:r>
            <a:endParaRPr lang="es-ES_tradnl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  <p:bldP spid="14" grpId="0" animBg="1"/>
      <p:bldP spid="15" grpId="0" animBg="1"/>
      <p:bldP spid="16" grpId="0" animBg="1"/>
      <p:bldP spid="17" grpId="0"/>
      <p:bldP spid="19" grpId="0" animBg="1"/>
      <p:bldP spid="20" grpId="0" animBg="1"/>
      <p:bldP spid="2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0" y="0"/>
            <a:ext cx="9144000" cy="1200329"/>
          </a:xfrm>
          <a:prstGeom prst="rect">
            <a:avLst/>
          </a:prstGeom>
          <a:solidFill>
            <a:srgbClr val="99FF33"/>
          </a:solidFill>
        </p:spPr>
        <p:txBody>
          <a:bodyPr wrap="square" rtlCol="0">
            <a:spAutoFit/>
          </a:bodyPr>
          <a:lstStyle/>
          <a:p>
            <a:pPr marL="457200" indent="-457200" algn="just"/>
            <a:r>
              <a:rPr lang="es-ES" sz="2400" b="1" dirty="0" smtClean="0">
                <a:solidFill>
                  <a:schemeClr val="bg1"/>
                </a:solidFill>
              </a:rPr>
              <a:t>2.  Sofía va a hacer un intercambio con un chico francés, Pierre. Apunta en una lista lo que quiere contar de su familia y lo que quiere preguntar a Pierre de la suya. </a:t>
            </a:r>
            <a:endParaRPr lang="es-ES" sz="2400" b="1" dirty="0">
              <a:solidFill>
                <a:schemeClr val="bg1"/>
              </a:solidFill>
            </a:endParaRPr>
          </a:p>
        </p:txBody>
      </p:sp>
      <p:pic>
        <p:nvPicPr>
          <p:cNvPr id="6" name="Picture 2" descr="paper notice with pin Royalty Free Stock Vector Art Illustration"/>
          <p:cNvPicPr>
            <a:picLocks noChangeAspect="1" noChangeArrowheads="1"/>
          </p:cNvPicPr>
          <p:nvPr/>
        </p:nvPicPr>
        <p:blipFill>
          <a:blip r:embed="rId3" cstate="print"/>
          <a:srcRect l="17454" t="10639" r="14816" b="14890"/>
          <a:stretch>
            <a:fillRect/>
          </a:stretch>
        </p:blipFill>
        <p:spPr bwMode="auto">
          <a:xfrm>
            <a:off x="0" y="1097360"/>
            <a:ext cx="4608512" cy="5760640"/>
          </a:xfrm>
          <a:prstGeom prst="rect">
            <a:avLst/>
          </a:prstGeom>
          <a:noFill/>
        </p:spPr>
      </p:pic>
      <p:sp>
        <p:nvSpPr>
          <p:cNvPr id="7" name="CaixaDeTexto 6"/>
          <p:cNvSpPr txBox="1"/>
          <p:nvPr/>
        </p:nvSpPr>
        <p:spPr>
          <a:xfrm>
            <a:off x="323528" y="2321496"/>
            <a:ext cx="3888432" cy="3970318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s-ES_tradnl" dirty="0" smtClean="0">
                <a:solidFill>
                  <a:schemeClr val="bg1"/>
                </a:solidFill>
              </a:rPr>
              <a:t>COSAS DE MÍ Y DE MI FAMILIA</a:t>
            </a:r>
          </a:p>
          <a:p>
            <a:endParaRPr lang="es-ES_tradnl" dirty="0" smtClean="0">
              <a:solidFill>
                <a:schemeClr val="bg1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s-ES_tradnl" dirty="0" smtClean="0">
                <a:solidFill>
                  <a:schemeClr val="bg1"/>
                </a:solidFill>
              </a:rPr>
              <a:t>A mi padre ENCANTAR cocinar y beber vino.</a:t>
            </a:r>
          </a:p>
          <a:p>
            <a:pPr marL="342900" indent="-342900">
              <a:buFont typeface="+mj-lt"/>
              <a:buAutoNum type="arabicPeriod"/>
            </a:pPr>
            <a:r>
              <a:rPr lang="es-ES_tradnl" dirty="0" smtClean="0">
                <a:solidFill>
                  <a:schemeClr val="bg1"/>
                </a:solidFill>
              </a:rPr>
              <a:t>A mi madre NO GUSTAR los chicos con el pelo largo.</a:t>
            </a:r>
          </a:p>
          <a:p>
            <a:pPr marL="342900" indent="-342900">
              <a:buFont typeface="+mj-lt"/>
              <a:buAutoNum type="arabicPeriod"/>
            </a:pPr>
            <a:r>
              <a:rPr lang="es-ES_tradnl" dirty="0" smtClean="0">
                <a:solidFill>
                  <a:schemeClr val="bg1"/>
                </a:solidFill>
              </a:rPr>
              <a:t>A mis hermanos GUSTAR la ropa y salir por la noche.</a:t>
            </a:r>
          </a:p>
          <a:p>
            <a:pPr marL="342900" indent="-342900">
              <a:buFont typeface="+mj-lt"/>
              <a:buAutoNum type="arabicPeriod"/>
            </a:pPr>
            <a:r>
              <a:rPr lang="es-ES_tradnl" dirty="0" smtClean="0">
                <a:solidFill>
                  <a:schemeClr val="bg1"/>
                </a:solidFill>
              </a:rPr>
              <a:t>A mí ENCANTAR sobre todo viajar y dormir.</a:t>
            </a:r>
          </a:p>
          <a:p>
            <a:pPr marL="342900" indent="-342900">
              <a:buFont typeface="+mj-lt"/>
              <a:buAutoNum type="arabicPeriod"/>
            </a:pPr>
            <a:r>
              <a:rPr lang="es-ES_tradnl" dirty="0" smtClean="0">
                <a:solidFill>
                  <a:schemeClr val="bg1"/>
                </a:solidFill>
              </a:rPr>
              <a:t>A todos nosotros GUSTAR mucho el queso francés.</a:t>
            </a:r>
          </a:p>
          <a:p>
            <a:pPr marL="342900" indent="-342900">
              <a:buFont typeface="+mj-lt"/>
              <a:buAutoNum type="arabicPeriod"/>
            </a:pPr>
            <a:r>
              <a:rPr lang="es-ES_tradnl" dirty="0" smtClean="0">
                <a:solidFill>
                  <a:schemeClr val="bg1"/>
                </a:solidFill>
              </a:rPr>
              <a:t>A todos nosotros DOLER a menudo la cabeza.</a:t>
            </a:r>
          </a:p>
        </p:txBody>
      </p:sp>
      <p:pic>
        <p:nvPicPr>
          <p:cNvPr id="8" name="Picture 2" descr="paper notice with pin Royalty Free Stock Vector Art Illustration"/>
          <p:cNvPicPr>
            <a:picLocks noChangeAspect="1" noChangeArrowheads="1"/>
          </p:cNvPicPr>
          <p:nvPr/>
        </p:nvPicPr>
        <p:blipFill>
          <a:blip r:embed="rId3" cstate="print"/>
          <a:srcRect l="17454" t="10639" r="14816" b="14890"/>
          <a:stretch>
            <a:fillRect/>
          </a:stretch>
        </p:blipFill>
        <p:spPr bwMode="auto">
          <a:xfrm>
            <a:off x="4535488" y="1268760"/>
            <a:ext cx="4608512" cy="5256584"/>
          </a:xfrm>
          <a:prstGeom prst="rect">
            <a:avLst/>
          </a:prstGeom>
          <a:noFill/>
        </p:spPr>
      </p:pic>
      <p:sp>
        <p:nvSpPr>
          <p:cNvPr id="9" name="CaixaDeTexto 8"/>
          <p:cNvSpPr txBox="1"/>
          <p:nvPr/>
        </p:nvSpPr>
        <p:spPr>
          <a:xfrm>
            <a:off x="4932040" y="2348880"/>
            <a:ext cx="3744416" cy="3970318"/>
          </a:xfrm>
          <a:prstGeom prst="rect">
            <a:avLst/>
          </a:prstGeom>
          <a:solidFill>
            <a:srgbClr val="99FF33"/>
          </a:solidFill>
        </p:spPr>
        <p:txBody>
          <a:bodyPr wrap="square" rtlCol="0">
            <a:spAutoFit/>
          </a:bodyPr>
          <a:lstStyle/>
          <a:p>
            <a:r>
              <a:rPr lang="es-ES_tradnl" dirty="0" smtClean="0"/>
              <a:t>COSAS QUE ME GUSTARÍA SABER DE TI Y DE TU FAMÍLIA</a:t>
            </a:r>
          </a:p>
          <a:p>
            <a:endParaRPr lang="es-ES_tradnl" dirty="0" smtClean="0"/>
          </a:p>
          <a:p>
            <a:pPr marL="342900" indent="-342900">
              <a:buFont typeface="+mj-lt"/>
              <a:buAutoNum type="arabicPeriod"/>
            </a:pPr>
            <a:r>
              <a:rPr lang="es-ES" dirty="0" smtClean="0"/>
              <a:t>¿A ti GUSTAR las motos?</a:t>
            </a:r>
          </a:p>
          <a:p>
            <a:pPr marL="342900" indent="-342900">
              <a:buFont typeface="+mj-lt"/>
              <a:buAutoNum type="arabicPeriod"/>
            </a:pPr>
            <a:r>
              <a:rPr lang="es-ES" dirty="0" smtClean="0"/>
              <a:t>¿A tus padres MOLESTAR el tabaco?</a:t>
            </a:r>
          </a:p>
          <a:p>
            <a:pPr marL="342900" indent="-342900">
              <a:buFont typeface="+mj-lt"/>
              <a:buAutoNum type="arabicPeriod"/>
            </a:pPr>
            <a:r>
              <a:rPr lang="es-ES" dirty="0" smtClean="0"/>
              <a:t>¿A tus hermanos INTERESAR la ecología?</a:t>
            </a:r>
          </a:p>
          <a:p>
            <a:pPr marL="342900" indent="-342900">
              <a:buFont typeface="+mj-lt"/>
              <a:buAutoNum type="arabicPeriod"/>
            </a:pPr>
            <a:r>
              <a:rPr lang="es-ES" dirty="0" smtClean="0"/>
              <a:t>¿A vosotros GUSTAR la sangría y la paella?</a:t>
            </a:r>
          </a:p>
          <a:p>
            <a:pPr marL="342900" indent="-342900">
              <a:buFont typeface="+mj-lt"/>
              <a:buAutoNum type="arabicPeriod"/>
            </a:pPr>
            <a:r>
              <a:rPr lang="es-ES" dirty="0" smtClean="0"/>
              <a:t>¿A vosotros MOLESTAR los gatos?</a:t>
            </a:r>
          </a:p>
          <a:p>
            <a:pPr marL="342900" indent="-342900">
              <a:buFont typeface="+mj-lt"/>
              <a:buAutoNum type="arabicPeriod"/>
            </a:pPr>
            <a:r>
              <a:rPr lang="es-ES" dirty="0" smtClean="0"/>
              <a:t>¿A tu hermana GUSTAR esquiar?</a:t>
            </a:r>
          </a:p>
          <a:p>
            <a:pPr marL="342900" indent="-342900">
              <a:buFont typeface="+mj-lt"/>
              <a:buAutoNum type="arabicPeriod"/>
            </a:pPr>
            <a:endParaRPr lang="es-ES" dirty="0" smtClean="0"/>
          </a:p>
          <a:p>
            <a:pPr marL="342900" indent="-342900">
              <a:buFont typeface="+mj-lt"/>
              <a:buAutoNum type="arabicPeriod"/>
            </a:pPr>
            <a:endParaRPr lang="es-ES_tradnl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0" y="0"/>
            <a:ext cx="9144000" cy="1200329"/>
          </a:xfrm>
          <a:prstGeom prst="rect">
            <a:avLst/>
          </a:prstGeom>
          <a:solidFill>
            <a:srgbClr val="99FF33"/>
          </a:solidFill>
        </p:spPr>
        <p:txBody>
          <a:bodyPr wrap="square" rtlCol="0">
            <a:spAutoFit/>
          </a:bodyPr>
          <a:lstStyle/>
          <a:p>
            <a:pPr marL="457200" indent="-457200" algn="just"/>
            <a:r>
              <a:rPr lang="es-ES" sz="2400" b="1" dirty="0" smtClean="0">
                <a:solidFill>
                  <a:schemeClr val="bg1"/>
                </a:solidFill>
              </a:rPr>
              <a:t>2.  Sofía va a hacer un intercambio con un chico francés, Pierre. Apunta en una lista lo que quiere contar de su familia y lo que quiere preguntar a Pierre de la suya. </a:t>
            </a:r>
            <a:endParaRPr lang="es-ES" sz="2400" b="1" dirty="0">
              <a:solidFill>
                <a:schemeClr val="bg1"/>
              </a:solidFill>
            </a:endParaRPr>
          </a:p>
        </p:txBody>
      </p:sp>
      <p:pic>
        <p:nvPicPr>
          <p:cNvPr id="6" name="Picture 2" descr="paper notice with pin Royalty Free Stock Vector Art Illustration"/>
          <p:cNvPicPr>
            <a:picLocks noChangeAspect="1" noChangeArrowheads="1"/>
          </p:cNvPicPr>
          <p:nvPr/>
        </p:nvPicPr>
        <p:blipFill>
          <a:blip r:embed="rId3" cstate="print"/>
          <a:srcRect l="17454" t="10639" r="14816" b="14890"/>
          <a:stretch>
            <a:fillRect/>
          </a:stretch>
        </p:blipFill>
        <p:spPr bwMode="auto">
          <a:xfrm>
            <a:off x="0" y="1340768"/>
            <a:ext cx="4608512" cy="5760640"/>
          </a:xfrm>
          <a:prstGeom prst="rect">
            <a:avLst/>
          </a:prstGeom>
          <a:noFill/>
        </p:spPr>
      </p:pic>
      <p:sp>
        <p:nvSpPr>
          <p:cNvPr id="7" name="CaixaDeTexto 6"/>
          <p:cNvSpPr txBox="1"/>
          <p:nvPr/>
        </p:nvSpPr>
        <p:spPr>
          <a:xfrm>
            <a:off x="323528" y="2321496"/>
            <a:ext cx="3888432" cy="424731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_tradnl" dirty="0" smtClean="0">
                <a:solidFill>
                  <a:srgbClr val="FF0000"/>
                </a:solidFill>
              </a:rPr>
              <a:t>COSAS DE MÍ Y DE MI FAMILIA</a:t>
            </a:r>
          </a:p>
          <a:p>
            <a:endParaRPr lang="es-ES_tradnl" dirty="0" smtClean="0">
              <a:solidFill>
                <a:schemeClr val="bg1"/>
              </a:solidFill>
            </a:endParaRPr>
          </a:p>
          <a:p>
            <a:endParaRPr lang="es-ES_tradnl" dirty="0" smtClean="0">
              <a:solidFill>
                <a:schemeClr val="bg1"/>
              </a:solidFill>
            </a:endParaRPr>
          </a:p>
          <a:p>
            <a:endParaRPr lang="es-ES_tradnl" dirty="0" smtClean="0">
              <a:solidFill>
                <a:schemeClr val="bg1"/>
              </a:solidFill>
            </a:endParaRPr>
          </a:p>
          <a:p>
            <a:endParaRPr lang="es-ES_tradnl" dirty="0" smtClean="0">
              <a:solidFill>
                <a:schemeClr val="bg1"/>
              </a:solidFill>
            </a:endParaRPr>
          </a:p>
          <a:p>
            <a:endParaRPr lang="es-ES_tradnl" dirty="0" smtClean="0">
              <a:solidFill>
                <a:schemeClr val="bg1"/>
              </a:solidFill>
            </a:endParaRPr>
          </a:p>
          <a:p>
            <a:endParaRPr lang="es-ES_tradnl" dirty="0" smtClean="0">
              <a:solidFill>
                <a:schemeClr val="bg1"/>
              </a:solidFill>
            </a:endParaRPr>
          </a:p>
          <a:p>
            <a:endParaRPr lang="es-ES_tradnl" dirty="0" smtClean="0">
              <a:solidFill>
                <a:schemeClr val="bg1"/>
              </a:solidFill>
            </a:endParaRPr>
          </a:p>
          <a:p>
            <a:endParaRPr lang="es-ES_tradnl" dirty="0" smtClean="0">
              <a:solidFill>
                <a:schemeClr val="bg1"/>
              </a:solidFill>
            </a:endParaRPr>
          </a:p>
          <a:p>
            <a:endParaRPr lang="es-ES_tradnl" dirty="0" smtClean="0">
              <a:solidFill>
                <a:schemeClr val="bg1"/>
              </a:solidFill>
            </a:endParaRPr>
          </a:p>
          <a:p>
            <a:endParaRPr lang="es-ES_tradnl" dirty="0" smtClean="0">
              <a:solidFill>
                <a:schemeClr val="bg1"/>
              </a:solidFill>
            </a:endParaRPr>
          </a:p>
          <a:p>
            <a:endParaRPr lang="es-ES_tradnl" dirty="0" smtClean="0">
              <a:solidFill>
                <a:schemeClr val="bg1"/>
              </a:solidFill>
            </a:endParaRPr>
          </a:p>
          <a:p>
            <a:endParaRPr lang="es-ES_tradnl" dirty="0" smtClean="0">
              <a:solidFill>
                <a:schemeClr val="bg1"/>
              </a:solidFill>
            </a:endParaRPr>
          </a:p>
          <a:p>
            <a:endParaRPr lang="es-ES_tradnl" dirty="0" smtClean="0">
              <a:solidFill>
                <a:schemeClr val="bg1"/>
              </a:solidFill>
            </a:endParaRPr>
          </a:p>
          <a:p>
            <a:endParaRPr lang="es-ES_tradnl" dirty="0" smtClean="0">
              <a:solidFill>
                <a:schemeClr val="bg1"/>
              </a:solidFill>
            </a:endParaRPr>
          </a:p>
        </p:txBody>
      </p:sp>
      <p:pic>
        <p:nvPicPr>
          <p:cNvPr id="8" name="Picture 2" descr="paper notice with pin Royalty Free Stock Vector Art Illustration"/>
          <p:cNvPicPr>
            <a:picLocks noChangeAspect="1" noChangeArrowheads="1"/>
          </p:cNvPicPr>
          <p:nvPr/>
        </p:nvPicPr>
        <p:blipFill>
          <a:blip r:embed="rId3" cstate="print"/>
          <a:srcRect l="17454" t="10639" r="14816" b="14890"/>
          <a:stretch>
            <a:fillRect/>
          </a:stretch>
        </p:blipFill>
        <p:spPr bwMode="auto">
          <a:xfrm>
            <a:off x="4535488" y="1268760"/>
            <a:ext cx="4608512" cy="5256584"/>
          </a:xfrm>
          <a:prstGeom prst="rect">
            <a:avLst/>
          </a:prstGeom>
          <a:noFill/>
        </p:spPr>
      </p:pic>
      <p:sp>
        <p:nvSpPr>
          <p:cNvPr id="9" name="CaixaDeTexto 8"/>
          <p:cNvSpPr txBox="1"/>
          <p:nvPr/>
        </p:nvSpPr>
        <p:spPr>
          <a:xfrm>
            <a:off x="4932040" y="2348880"/>
            <a:ext cx="3744416" cy="39703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_tradnl" dirty="0" smtClean="0"/>
              <a:t>COSAS QUE ME GUSTARÍA SABER DE TI Y DE TU FAMÍLIA</a:t>
            </a:r>
          </a:p>
          <a:p>
            <a:endParaRPr lang="es-ES_tradnl" dirty="0" smtClean="0"/>
          </a:p>
          <a:p>
            <a:pPr marL="342900" indent="-342900">
              <a:buFont typeface="+mj-lt"/>
              <a:buAutoNum type="arabicPeriod"/>
            </a:pPr>
            <a:endParaRPr lang="es-ES" dirty="0" smtClean="0"/>
          </a:p>
          <a:p>
            <a:pPr marL="342900" indent="-342900"/>
            <a:endParaRPr lang="es-ES" dirty="0" smtClean="0"/>
          </a:p>
          <a:p>
            <a:pPr marL="342900" indent="-342900"/>
            <a:endParaRPr lang="es-ES" dirty="0" smtClean="0"/>
          </a:p>
          <a:p>
            <a:pPr marL="342900" indent="-342900"/>
            <a:endParaRPr lang="es-ES" dirty="0" smtClean="0"/>
          </a:p>
          <a:p>
            <a:pPr marL="342900" indent="-342900"/>
            <a:endParaRPr lang="es-ES" dirty="0" smtClean="0"/>
          </a:p>
          <a:p>
            <a:pPr marL="342900" indent="-342900"/>
            <a:endParaRPr lang="es-ES" dirty="0" smtClean="0"/>
          </a:p>
          <a:p>
            <a:pPr marL="342900" indent="-342900"/>
            <a:endParaRPr lang="es-ES" dirty="0" smtClean="0"/>
          </a:p>
          <a:p>
            <a:pPr marL="342900" indent="-342900"/>
            <a:endParaRPr lang="es-ES" dirty="0" smtClean="0"/>
          </a:p>
          <a:p>
            <a:pPr marL="342900" indent="-342900"/>
            <a:endParaRPr lang="es-ES" dirty="0" smtClean="0"/>
          </a:p>
          <a:p>
            <a:pPr marL="342900" indent="-342900"/>
            <a:endParaRPr lang="es-ES" dirty="0" smtClean="0"/>
          </a:p>
          <a:p>
            <a:pPr marL="342900" indent="-342900">
              <a:buFont typeface="+mj-lt"/>
              <a:buAutoNum type="arabicPeriod"/>
            </a:pPr>
            <a:endParaRPr lang="es-ES_tradnl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783</TotalTime>
  <Words>474</Words>
  <Application>Microsoft Office PowerPoint</Application>
  <PresentationFormat>Apresentação no Ecrã (4:3)</PresentationFormat>
  <Paragraphs>68</Paragraphs>
  <Slides>4</Slides>
  <Notes>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4</vt:i4>
      </vt:variant>
    </vt:vector>
  </HeadingPairs>
  <TitlesOfParts>
    <vt:vector size="5" baseType="lpstr">
      <vt:lpstr>Tema do Office</vt:lpstr>
      <vt:lpstr>Diapositivo 1</vt:lpstr>
      <vt:lpstr>Diapositivo 2</vt:lpstr>
      <vt:lpstr>Diapositivo 3</vt:lpstr>
      <vt:lpstr>Diapositivo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carlinha</dc:creator>
  <cp:lastModifiedBy>carlinha</cp:lastModifiedBy>
  <cp:revision>71</cp:revision>
  <dcterms:created xsi:type="dcterms:W3CDTF">2012-10-24T15:28:13Z</dcterms:created>
  <dcterms:modified xsi:type="dcterms:W3CDTF">2012-10-31T18:33:32Z</dcterms:modified>
</cp:coreProperties>
</file>