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61" r:id="rId3"/>
    <p:sldId id="256" r:id="rId4"/>
    <p:sldId id="257" r:id="rId5"/>
    <p:sldId id="258" r:id="rId6"/>
    <p:sldId id="262" r:id="rId7"/>
    <p:sldId id="268" r:id="rId8"/>
    <p:sldId id="269" r:id="rId9"/>
    <p:sldId id="267" r:id="rId10"/>
    <p:sldId id="271" r:id="rId11"/>
    <p:sldId id="264" r:id="rId12"/>
    <p:sldId id="263" r:id="rId13"/>
    <p:sldId id="266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666699"/>
    <a:srgbClr val="CC9900"/>
    <a:srgbClr val="CCCC00"/>
    <a:srgbClr val="6699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71D45-2A52-44DC-8802-6EE843453468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ED0ED-E8B7-4CED-812A-0C58094EE48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80438-C7A8-492F-AB50-7D739A38AE22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ED0ED-E8B7-4CED-812A-0C58094EE483}" type="slidenum">
              <a:rPr lang="es-ES_tradnl" smtClean="0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ED0ED-E8B7-4CED-812A-0C58094EE483}" type="slidenum">
              <a:rPr lang="es-ES_tradnl" smtClean="0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ED0ED-E8B7-4CED-812A-0C58094EE483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686D-5C85-4D44-83BA-73354FF3C32A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686D-5C85-4D44-83BA-73354FF3C32A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686D-5C85-4D44-83BA-73354FF3C32A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D27DF-4DA8-4416-BE38-16432A8DF9BF}" type="datetimeFigureOut">
              <a:rPr lang="es-ES_tradnl" smtClean="0"/>
              <a:pPr/>
              <a:t>06/06/2013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10BF1-88CC-4480-8004-21DA5B7E811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M&#250;sica%201\Yann%20Tiersen-%20on%20Tour\14%20-%20C'&#233;tait%20Ici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pt/url?sa=i&amp;rct=j&amp;q=&amp;esrc=s&amp;frm=1&amp;source=images&amp;cd=&amp;cad=rja&amp;docid=iW5qFiNoMAbxFM&amp;tbnid=hHgMyzNHQ_X5AM:&amp;ved=0CAUQjRw&amp;url=http://criacria.com/2011/06/12/e-um-livro-de-lane-smith/&amp;ei=HHafUZOSFeHG0QXIp4CYBg&amp;bvm=bv.47008514,d.ZGU&amp;psig=AFQjCNFQHBOYxv6i72SHWtwJLgnhJRxU3Q&amp;ust=136949134644570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pt/url?sa=i&amp;rct=j&amp;q=&amp;esrc=s&amp;frm=1&amp;source=images&amp;cd=&amp;cad=rja&amp;docid=lBp3f5nXRjE9gM&amp;tbnid=2LrU2j-2ePpKLM:&amp;ved=0CAUQjRw&amp;url=http://fontedeletras.blogspot.com/2011/05/e-so-um-livro-imperdivel.html&amp;ei=KHafUZLABtPY0QXZ34DwDg&amp;bvm=bv.47008514,d.ZGU&amp;psig=AFQjCNFQHBOYxv6i72SHWtwJLgnhJRxU3Q&amp;ust=136949134644570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pt/url?sa=i&amp;rct=j&amp;q=&amp;esrc=s&amp;frm=1&amp;source=images&amp;cd=&amp;cad=rja&amp;docid=dvBtAhyTuia8RM&amp;tbnid=CoXkipa11IOtOM:&amp;ved=0CAUQjRw&amp;url=http://fora-da-estante.blogspot.com/2013/01/a-proposito-de-o-gato-malhado-e.html&amp;ei=uXifUbinOsrK0QWv74DIDg&amp;bvm=bv.47008514,d.ZGU&amp;psig=AFQjCNGoTHa-XzZ5ooqvKOYfAmPmu_NWsA&amp;ust=136949202046211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000540_ldl.jpg"/>
          <p:cNvPicPr>
            <a:picLocks noChangeAspect="1"/>
          </p:cNvPicPr>
          <p:nvPr/>
        </p:nvPicPr>
        <p:blipFill>
          <a:blip r:embed="rId3" cstate="print"/>
          <a:srcRect t="3117" r="53195"/>
          <a:stretch>
            <a:fillRect/>
          </a:stretch>
        </p:blipFill>
        <p:spPr>
          <a:xfrm>
            <a:off x="2195736" y="548680"/>
            <a:ext cx="5472608" cy="5724538"/>
          </a:xfrm>
          <a:prstGeom prst="rect">
            <a:avLst/>
          </a:prstGeom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 b="10769"/>
          <a:stretch>
            <a:fillRect/>
          </a:stretch>
        </p:blipFill>
        <p:spPr bwMode="auto">
          <a:xfrm rot="5400000">
            <a:off x="-1485168" y="1485168"/>
            <a:ext cx="4457700" cy="148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 l="15000" b="10769"/>
          <a:stretch>
            <a:fillRect/>
          </a:stretch>
        </p:blipFill>
        <p:spPr bwMode="auto">
          <a:xfrm rot="5400000">
            <a:off x="-1150839" y="4219798"/>
            <a:ext cx="3789041" cy="1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8028384" y="0"/>
            <a:ext cx="648072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200" b="1" dirty="0">
                <a:solidFill>
                  <a:schemeClr val="accent3"/>
                </a:solidFill>
                <a:latin typeface="Cambria Math" pitchFamily="18" charset="0"/>
                <a:ea typeface="Cambria Math" pitchFamily="18" charset="0"/>
              </a:rPr>
              <a:t>O</a:t>
            </a:r>
            <a:endParaRPr lang="es-ES_tradnl" sz="7200" b="1" dirty="0" smtClean="0">
              <a:solidFill>
                <a:schemeClr val="accent3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s-ES_tradnl" sz="6600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L</a:t>
            </a:r>
          </a:p>
          <a:p>
            <a:pPr algn="ctr"/>
            <a:r>
              <a:rPr lang="es-ES_tradnl" sz="66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i</a:t>
            </a:r>
            <a:endParaRPr lang="es-ES_tradnl" sz="6600" dirty="0" smtClean="0">
              <a:solidFill>
                <a:schemeClr val="accent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s-ES_tradnl" sz="88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v</a:t>
            </a:r>
            <a:endParaRPr lang="es-ES_tradnl" sz="8800" dirty="0" smtClean="0">
              <a:solidFill>
                <a:schemeClr val="accent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s-ES_tradnl" sz="66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r</a:t>
            </a:r>
            <a:endParaRPr lang="es-ES_tradnl" sz="6600" dirty="0" smtClean="0">
              <a:solidFill>
                <a:schemeClr val="accent2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s-ES_tradnl" sz="8000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</a:t>
            </a:r>
            <a:endParaRPr lang="es-ES_tradnl" sz="8000" dirty="0">
              <a:solidFill>
                <a:schemeClr val="accent2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440" y="5373216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75" y="3162300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424" y="2924944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60432" y="1052736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arredondado 3"/>
          <p:cNvSpPr/>
          <p:nvPr/>
        </p:nvSpPr>
        <p:spPr>
          <a:xfrm>
            <a:off x="395536" y="1052736"/>
            <a:ext cx="8424936" cy="2088232"/>
          </a:xfrm>
          <a:prstGeom prst="roundRect">
            <a:avLst/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PT" dirty="0" smtClean="0">
                <a:solidFill>
                  <a:schemeClr val="bg1"/>
                </a:solidFill>
              </a:rPr>
              <a:t>Elemento que surge numa obra antes do início do texto, podendo ser escrito pelo autor ou por outros (editor, alguém convidado do autor.) Tem múltiplas </a:t>
            </a:r>
            <a:r>
              <a:rPr lang="pt-PT" b="1" dirty="0" smtClean="0">
                <a:solidFill>
                  <a:schemeClr val="bg1"/>
                </a:solidFill>
              </a:rPr>
              <a:t>funções</a:t>
            </a:r>
            <a:r>
              <a:rPr lang="pt-PT" dirty="0" smtClean="0">
                <a:solidFill>
                  <a:schemeClr val="bg1"/>
                </a:solidFill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solidFill>
                  <a:schemeClr val="bg1"/>
                </a:solidFill>
              </a:rPr>
              <a:t>Narrar e comentar a génese do texto, a sua intenção e os seus objetivos;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solidFill>
                  <a:schemeClr val="bg1"/>
                </a:solidFill>
              </a:rPr>
              <a:t>Expor e debater problemas estético-literários relacionados com o texto;</a:t>
            </a:r>
          </a:p>
          <a:p>
            <a:pPr algn="just">
              <a:buFont typeface="Arial" pitchFamily="34" charset="0"/>
              <a:buChar char="•"/>
            </a:pPr>
            <a:r>
              <a:rPr lang="pt-PT" dirty="0" smtClean="0">
                <a:solidFill>
                  <a:schemeClr val="bg1"/>
                </a:solidFill>
              </a:rPr>
              <a:t>Despertar o interesse e a simpatia dos leitores; </a:t>
            </a:r>
          </a:p>
          <a:p>
            <a:pPr algn="r"/>
            <a:r>
              <a:rPr lang="pt-PT" sz="1400" dirty="0" smtClean="0">
                <a:solidFill>
                  <a:schemeClr val="bg1"/>
                </a:solidFill>
              </a:rPr>
              <a:t>In Dicionário Terminológico</a:t>
            </a:r>
          </a:p>
          <a:p>
            <a:pPr algn="just">
              <a:buFont typeface="Arial" pitchFamily="34" charset="0"/>
              <a:buChar char="•"/>
            </a:pPr>
            <a:endParaRPr lang="es-ES_tradnl" dirty="0" smtClean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1714500" cy="58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em 4" descr="http://www.museudapessoa.net/MuseuVirtual/ficha/uploads/ilustracoes/591/gato_malhado_andorinha_sinha2.jpg"/>
          <p:cNvPicPr>
            <a:picLocks noChangeAspect="1" noChangeArrowheads="1"/>
          </p:cNvPicPr>
          <p:nvPr/>
        </p:nvPicPr>
        <p:blipFill>
          <a:blip r:embed="rId3" cstate="print"/>
          <a:srcRect b="11342"/>
          <a:stretch>
            <a:fillRect/>
          </a:stretch>
        </p:blipFill>
        <p:spPr bwMode="auto">
          <a:xfrm>
            <a:off x="5508104" y="980728"/>
            <a:ext cx="3240360" cy="4096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ângulo arredondado 4"/>
          <p:cNvSpPr/>
          <p:nvPr/>
        </p:nvSpPr>
        <p:spPr>
          <a:xfrm>
            <a:off x="395536" y="1052736"/>
            <a:ext cx="4824536" cy="41764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 smtClean="0">
                <a:latin typeface="Calibri" pitchFamily="34" charset="0"/>
              </a:rPr>
              <a:t>O mundo só vai prestar</a:t>
            </a:r>
          </a:p>
          <a:p>
            <a:r>
              <a:rPr lang="pt-PT" sz="2000" dirty="0" smtClean="0">
                <a:latin typeface="Calibri" pitchFamily="34" charset="0"/>
              </a:rPr>
              <a:t>Para nele se viver</a:t>
            </a:r>
          </a:p>
          <a:p>
            <a:r>
              <a:rPr lang="pt-PT" sz="2000" dirty="0" smtClean="0">
                <a:latin typeface="Calibri" pitchFamily="34" charset="0"/>
              </a:rPr>
              <a:t>No dia em que a gente ver</a:t>
            </a:r>
          </a:p>
          <a:p>
            <a:r>
              <a:rPr lang="pt-PT" sz="2000" dirty="0" smtClean="0">
                <a:latin typeface="Calibri" pitchFamily="34" charset="0"/>
              </a:rPr>
              <a:t>Um gato maltês casar</a:t>
            </a:r>
          </a:p>
          <a:p>
            <a:r>
              <a:rPr lang="pt-PT" sz="2000" dirty="0" smtClean="0">
                <a:latin typeface="Calibri" pitchFamily="34" charset="0"/>
              </a:rPr>
              <a:t>Com uma alegre andorinha</a:t>
            </a:r>
          </a:p>
          <a:p>
            <a:r>
              <a:rPr lang="pt-PT" sz="2000" dirty="0" smtClean="0">
                <a:latin typeface="Calibri" pitchFamily="34" charset="0"/>
              </a:rPr>
              <a:t>Saindo os dois a voar</a:t>
            </a:r>
          </a:p>
          <a:p>
            <a:r>
              <a:rPr lang="pt-PT" sz="2000" dirty="0" smtClean="0">
                <a:latin typeface="Calibri" pitchFamily="34" charset="0"/>
              </a:rPr>
              <a:t>O noivo e sua noivinha</a:t>
            </a:r>
          </a:p>
          <a:p>
            <a:r>
              <a:rPr lang="pt-PT" sz="2000" dirty="0" smtClean="0">
                <a:latin typeface="Calibri" pitchFamily="34" charset="0"/>
              </a:rPr>
              <a:t>Dom Gato e Dona Andorinha</a:t>
            </a:r>
          </a:p>
          <a:p>
            <a:endParaRPr lang="pt-PT" sz="2000" dirty="0" smtClean="0"/>
          </a:p>
          <a:p>
            <a:pPr algn="r"/>
            <a:r>
              <a:rPr lang="pt-PT" sz="2000" dirty="0" smtClean="0"/>
              <a:t>Estevão da Escuna </a:t>
            </a:r>
            <a:endParaRPr lang="pt-PT" sz="2000" dirty="0"/>
          </a:p>
        </p:txBody>
      </p:sp>
    </p:spTree>
  </p:cSld>
  <p:clrMapOvr>
    <a:masterClrMapping/>
  </p:clrMapOvr>
  <p:transition spd="slow" advTm="15000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roftwebquests.no.sapo.pt/gatom.jpg"/>
          <p:cNvPicPr>
            <a:picLocks noChangeAspect="1" noChangeArrowheads="1"/>
          </p:cNvPicPr>
          <p:nvPr/>
        </p:nvPicPr>
        <p:blipFill>
          <a:blip r:embed="rId4" cstate="print"/>
          <a:srcRect l="9921" t="8272" b="735"/>
          <a:stretch>
            <a:fillRect/>
          </a:stretch>
        </p:blipFill>
        <p:spPr bwMode="auto">
          <a:xfrm>
            <a:off x="5715008" y="357166"/>
            <a:ext cx="3243260" cy="4714908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214282" y="2214554"/>
            <a:ext cx="2428892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Um gato………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3143240" y="2214554"/>
            <a:ext cx="2428892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Uma andorinha…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86116" y="3571876"/>
            <a:ext cx="2428892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 diferença….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214282" y="3571876"/>
            <a:ext cx="2428892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 igualdade…</a:t>
            </a:r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85720" y="4786322"/>
            <a:ext cx="2428892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 união…</a:t>
            </a:r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286116" y="4786322"/>
            <a:ext cx="242889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 separação…</a:t>
            </a:r>
            <a:endParaRPr lang="pt-PT" dirty="0"/>
          </a:p>
        </p:txBody>
      </p:sp>
      <p:sp>
        <p:nvSpPr>
          <p:cNvPr id="13" name="Coração 12"/>
          <p:cNvSpPr/>
          <p:nvPr/>
        </p:nvSpPr>
        <p:spPr>
          <a:xfrm>
            <a:off x="6000760" y="4786322"/>
            <a:ext cx="2357454" cy="1643074"/>
          </a:xfrm>
          <a:prstGeom prst="hear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dirty="0" smtClean="0"/>
              <a:t>O Amor…</a:t>
            </a:r>
            <a:endParaRPr lang="pt-PT" sz="2800" dirty="0"/>
          </a:p>
        </p:txBody>
      </p:sp>
      <p:sp>
        <p:nvSpPr>
          <p:cNvPr id="15" name="Nuvem 14"/>
          <p:cNvSpPr/>
          <p:nvPr/>
        </p:nvSpPr>
        <p:spPr>
          <a:xfrm>
            <a:off x="500034" y="285728"/>
            <a:ext cx="4000496" cy="1714512"/>
          </a:xfrm>
          <a:prstGeom prst="cloud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800" dirty="0" smtClean="0"/>
              <a:t>Uma história….</a:t>
            </a:r>
            <a:endParaRPr lang="pt-PT" sz="2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571604" y="2928934"/>
            <a:ext cx="2928958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bg1"/>
                </a:solidFill>
              </a:rPr>
              <a:t>Os habitantes do Parque…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285720" y="4143380"/>
            <a:ext cx="2428892" cy="36933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 tolerância…</a:t>
            </a:r>
            <a:endParaRPr lang="pt-PT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214678" y="4143380"/>
            <a:ext cx="242889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bg1"/>
                </a:solidFill>
              </a:rPr>
              <a:t>O preconceito…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20" name="14 - C'était Ic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0628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50" presetID="2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ração 9"/>
          <p:cNvSpPr/>
          <p:nvPr/>
        </p:nvSpPr>
        <p:spPr>
          <a:xfrm>
            <a:off x="2928926" y="3500438"/>
            <a:ext cx="3786214" cy="2928958"/>
          </a:xfrm>
          <a:prstGeom prst="hear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800" dirty="0"/>
          </a:p>
        </p:txBody>
      </p:sp>
      <p:sp>
        <p:nvSpPr>
          <p:cNvPr id="4" name="Rectângulo 3"/>
          <p:cNvSpPr/>
          <p:nvPr/>
        </p:nvSpPr>
        <p:spPr>
          <a:xfrm>
            <a:off x="714348" y="571480"/>
            <a:ext cx="8001056" cy="1815882"/>
          </a:xfrm>
          <a:prstGeom prst="rect">
            <a:avLst/>
          </a:prstGeom>
          <a:solidFill>
            <a:srgbClr val="00666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pt-PT" sz="2800" dirty="0"/>
              <a:t>Estará a história de amor do Gato Malhado e da Andorinha Sinhá votada ao </a:t>
            </a:r>
            <a:r>
              <a:rPr lang="pt-PT" sz="2800" dirty="0" smtClean="0"/>
              <a:t>sucesso? Ou </a:t>
            </a:r>
            <a:r>
              <a:rPr lang="pt-PT" sz="2800" dirty="0"/>
              <a:t>estará esta história condenada a não resultar, contrariando aquilo que parece ser o mote da própria história?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143372" y="4000504"/>
            <a:ext cx="164307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800" dirty="0" smtClean="0">
                <a:latin typeface="Arial Black" pitchFamily="34" charset="0"/>
              </a:rPr>
              <a:t>?</a:t>
            </a:r>
            <a:endParaRPr lang="pt-PT" sz="13800" dirty="0">
              <a:latin typeface="Arial Black" pitchFamily="34" charset="0"/>
            </a:endParaRPr>
          </a:p>
        </p:txBody>
      </p:sp>
    </p:spTree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619672" y="1484784"/>
            <a:ext cx="6053286" cy="3790950"/>
            <a:chOff x="1331640" y="2060848"/>
            <a:chExt cx="6053286" cy="3790950"/>
          </a:xfrm>
        </p:grpSpPr>
        <p:pic>
          <p:nvPicPr>
            <p:cNvPr id="6" name="Picture 2" descr="http://criacria.files.wordpress.com/2011/06/capa-e-um-livro1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31640" y="2060848"/>
              <a:ext cx="3048000" cy="37909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7" name="Picture 4" descr="http://2.bp.blogspot.com/-XaxYuDFYs1A/TdueCQADDGI/AAAAAAAAA_I/YhodhXSCnQA/s1600/%25C3%2589%2BUM%2BLIVRO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976" y="2060848"/>
              <a:ext cx="3028950" cy="37909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reen Book Stack Artes e ilustrações vetoriais livres de royal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5305079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aixaDeTexto 5"/>
          <p:cNvSpPr txBox="1"/>
          <p:nvPr/>
        </p:nvSpPr>
        <p:spPr>
          <a:xfrm>
            <a:off x="611560" y="332656"/>
            <a:ext cx="792088" cy="769441"/>
          </a:xfrm>
          <a:prstGeom prst="rect">
            <a:avLst/>
          </a:prstGeom>
          <a:solidFill>
            <a:srgbClr val="0066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+mj-lt"/>
              </a:rPr>
              <a:t>L</a:t>
            </a:r>
            <a:endParaRPr lang="es-ES_tradnl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619672" y="332656"/>
            <a:ext cx="792088" cy="769441"/>
          </a:xfrm>
          <a:prstGeom prst="rect">
            <a:avLst/>
          </a:prstGeom>
          <a:solidFill>
            <a:srgbClr val="0066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+mj-lt"/>
              </a:rPr>
              <a:t>I</a:t>
            </a:r>
            <a:endParaRPr lang="es-ES_tradnl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555776" y="332656"/>
            <a:ext cx="792088" cy="769441"/>
          </a:xfrm>
          <a:prstGeom prst="rect">
            <a:avLst/>
          </a:prstGeom>
          <a:solidFill>
            <a:srgbClr val="0066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+mj-lt"/>
              </a:rPr>
              <a:t>V</a:t>
            </a:r>
            <a:endParaRPr lang="es-ES_tradnl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491880" y="332656"/>
            <a:ext cx="792088" cy="769441"/>
          </a:xfrm>
          <a:prstGeom prst="rect">
            <a:avLst/>
          </a:prstGeom>
          <a:solidFill>
            <a:srgbClr val="0066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+mj-lt"/>
              </a:rPr>
              <a:t>R</a:t>
            </a:r>
            <a:endParaRPr lang="es-ES_tradnl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427984" y="332656"/>
            <a:ext cx="792088" cy="769441"/>
          </a:xfrm>
          <a:prstGeom prst="rect">
            <a:avLst/>
          </a:prstGeom>
          <a:solidFill>
            <a:srgbClr val="0066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+mj-lt"/>
              </a:rPr>
              <a:t>O</a:t>
            </a:r>
            <a:endParaRPr lang="es-ES_tradnl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372200" y="2132856"/>
            <a:ext cx="2088232" cy="2420888"/>
          </a:xfrm>
          <a:prstGeom prst="ellipse">
            <a:avLst/>
          </a:prstGeom>
          <a:solidFill>
            <a:srgbClr val="00666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8800" dirty="0" smtClean="0">
                <a:latin typeface="Arial Black" pitchFamily="34" charset="0"/>
              </a:rPr>
              <a:t>?</a:t>
            </a:r>
            <a:endParaRPr lang="es-ES_tradnl" sz="8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4932040" y="188640"/>
            <a:ext cx="1440160" cy="576064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tx1"/>
                </a:solidFill>
              </a:rPr>
              <a:t>Autor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8" name="Rectângulo arredondado 7"/>
          <p:cNvSpPr/>
          <p:nvPr/>
        </p:nvSpPr>
        <p:spPr>
          <a:xfrm>
            <a:off x="2915816" y="188640"/>
            <a:ext cx="1440160" cy="57606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Ler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9" name="Rectângulo arredondado 8"/>
          <p:cNvSpPr/>
          <p:nvPr/>
        </p:nvSpPr>
        <p:spPr>
          <a:xfrm>
            <a:off x="755576" y="2204864"/>
            <a:ext cx="1440160" cy="57606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Prazer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0" name="Rectângulo arredondado 9"/>
          <p:cNvSpPr/>
          <p:nvPr/>
        </p:nvSpPr>
        <p:spPr>
          <a:xfrm>
            <a:off x="3707904" y="6021288"/>
            <a:ext cx="1728192" cy="57606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Aprendizagem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1" name="Rectângulo arredondado 10"/>
          <p:cNvSpPr/>
          <p:nvPr/>
        </p:nvSpPr>
        <p:spPr>
          <a:xfrm>
            <a:off x="683568" y="5877272"/>
            <a:ext cx="2088232" cy="576064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bg1"/>
                </a:solidFill>
              </a:rPr>
              <a:t>Conhecimento</a:t>
            </a:r>
            <a:r>
              <a:rPr lang="es-ES_tradnl" sz="2000" dirty="0" smtClean="0">
                <a:solidFill>
                  <a:schemeClr val="bg1"/>
                </a:solidFill>
              </a:rPr>
              <a:t>(s</a:t>
            </a:r>
            <a:r>
              <a:rPr lang="es-ES_tradnl" sz="2000" dirty="0" smtClean="0">
                <a:solidFill>
                  <a:schemeClr val="tx1"/>
                </a:solidFill>
              </a:rPr>
              <a:t>)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2" name="Rectângulo arredondado 11"/>
          <p:cNvSpPr/>
          <p:nvPr/>
        </p:nvSpPr>
        <p:spPr>
          <a:xfrm>
            <a:off x="899592" y="3933056"/>
            <a:ext cx="1440160" cy="57606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Palavras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3" name="Rectângulo arredondado 12"/>
          <p:cNvSpPr/>
          <p:nvPr/>
        </p:nvSpPr>
        <p:spPr>
          <a:xfrm>
            <a:off x="179512" y="3068960"/>
            <a:ext cx="1440160" cy="57606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tx1"/>
                </a:solidFill>
              </a:rPr>
              <a:t>Texto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5" name="Rectângulo arredondado 14"/>
          <p:cNvSpPr/>
          <p:nvPr/>
        </p:nvSpPr>
        <p:spPr>
          <a:xfrm>
            <a:off x="971600" y="476672"/>
            <a:ext cx="1440160" cy="576064"/>
          </a:xfrm>
          <a:prstGeom prst="round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bg1"/>
                </a:solidFill>
              </a:rPr>
              <a:t>História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6" name="Rectângulo arredondado 15"/>
          <p:cNvSpPr/>
          <p:nvPr/>
        </p:nvSpPr>
        <p:spPr>
          <a:xfrm>
            <a:off x="6660232" y="1268760"/>
            <a:ext cx="1440160" cy="57606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bg1"/>
                </a:solidFill>
              </a:rPr>
              <a:t>Romance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7" name="Rectângulo arredondado 16"/>
          <p:cNvSpPr/>
          <p:nvPr/>
        </p:nvSpPr>
        <p:spPr>
          <a:xfrm>
            <a:off x="7380312" y="2132856"/>
            <a:ext cx="1440160" cy="576064"/>
          </a:xfrm>
          <a:prstGeom prst="round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bg1"/>
                </a:solidFill>
              </a:rPr>
              <a:t>Fantasia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8" name="Rectângulo arredondado 17"/>
          <p:cNvSpPr/>
          <p:nvPr/>
        </p:nvSpPr>
        <p:spPr>
          <a:xfrm>
            <a:off x="7164288" y="3068960"/>
            <a:ext cx="1440160" cy="576064"/>
          </a:xfrm>
          <a:prstGeom prst="round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Diversão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9" name="Rectângulo arredondado 18"/>
          <p:cNvSpPr/>
          <p:nvPr/>
        </p:nvSpPr>
        <p:spPr>
          <a:xfrm>
            <a:off x="323528" y="1268760"/>
            <a:ext cx="1440160" cy="57606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Estória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0" name="Rectângulo arredondado 19"/>
          <p:cNvSpPr/>
          <p:nvPr/>
        </p:nvSpPr>
        <p:spPr>
          <a:xfrm>
            <a:off x="6948264" y="188640"/>
            <a:ext cx="1440160" cy="5760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Leitor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1" name="Rectângulo arredondado 20"/>
          <p:cNvSpPr/>
          <p:nvPr/>
        </p:nvSpPr>
        <p:spPr>
          <a:xfrm>
            <a:off x="5940152" y="5949280"/>
            <a:ext cx="1728192" cy="576064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bg1"/>
                </a:solidFill>
              </a:rPr>
              <a:t>Objeto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22" name="Rectângulo arredondado 21"/>
          <p:cNvSpPr/>
          <p:nvPr/>
        </p:nvSpPr>
        <p:spPr>
          <a:xfrm>
            <a:off x="395536" y="4797152"/>
            <a:ext cx="1728192" cy="576064"/>
          </a:xfrm>
          <a:prstGeom prst="round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bg1"/>
                </a:solidFill>
              </a:rPr>
              <a:t>Folhas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17414" name="Picture 6" descr="Book Tree Artes e ilustrações vetoriais livres de royal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908720"/>
            <a:ext cx="4752528" cy="4752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Rectângulo arredondado 24"/>
          <p:cNvSpPr/>
          <p:nvPr/>
        </p:nvSpPr>
        <p:spPr>
          <a:xfrm>
            <a:off x="6948264" y="4005064"/>
            <a:ext cx="1440160" cy="576064"/>
          </a:xfrm>
          <a:prstGeom prst="round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tx1"/>
                </a:solidFill>
              </a:rPr>
              <a:t>Capa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6" name="Rectângulo arredondado 25"/>
          <p:cNvSpPr/>
          <p:nvPr/>
        </p:nvSpPr>
        <p:spPr>
          <a:xfrm>
            <a:off x="6948264" y="5013176"/>
            <a:ext cx="1440160" cy="576064"/>
          </a:xfrm>
          <a:prstGeom prst="roundRect">
            <a:avLst/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err="1" smtClean="0">
                <a:solidFill>
                  <a:schemeClr val="tx1"/>
                </a:solidFill>
              </a:rPr>
              <a:t>Contracapa</a:t>
            </a:r>
            <a:endParaRPr lang="es-ES_trad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0" y="548680"/>
            <a:ext cx="9144000" cy="576064"/>
          </a:xfrm>
          <a:prstGeom prst="round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dirty="0" smtClean="0">
                <a:solidFill>
                  <a:schemeClr val="bg1"/>
                </a:solidFill>
              </a:rPr>
              <a:t>Um livro conta histórias, narra acontecimentos. Mas, o que é um texto narrativo</a:t>
            </a:r>
            <a:r>
              <a:rPr lang="es-ES_tradnl" sz="2000" dirty="0" smtClean="0">
                <a:solidFill>
                  <a:schemeClr val="bg1"/>
                </a:solidFill>
              </a:rPr>
              <a:t>?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286125" cy="3590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Rectângulo arredondado 3"/>
          <p:cNvSpPr/>
          <p:nvPr/>
        </p:nvSpPr>
        <p:spPr>
          <a:xfrm>
            <a:off x="5220072" y="1484784"/>
            <a:ext cx="3240360" cy="50405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Sequências narrativas</a:t>
            </a:r>
            <a:endParaRPr lang="pt-PT" dirty="0"/>
          </a:p>
        </p:txBody>
      </p:sp>
      <p:sp>
        <p:nvSpPr>
          <p:cNvPr id="5" name="Rectângulo arredondado 4"/>
          <p:cNvSpPr/>
          <p:nvPr/>
        </p:nvSpPr>
        <p:spPr>
          <a:xfrm>
            <a:off x="5220072" y="2060848"/>
            <a:ext cx="3240360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ysClr val="windowText" lastClr="000000"/>
                </a:solidFill>
              </a:rPr>
              <a:t>Personagens</a:t>
            </a:r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5868144" y="2708920"/>
            <a:ext cx="1728192" cy="50405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Ação</a:t>
            </a:r>
            <a:endParaRPr lang="pt-PT" dirty="0"/>
          </a:p>
        </p:txBody>
      </p:sp>
      <p:sp>
        <p:nvSpPr>
          <p:cNvPr id="7" name="Rectângulo arredondado 6"/>
          <p:cNvSpPr/>
          <p:nvPr/>
        </p:nvSpPr>
        <p:spPr>
          <a:xfrm>
            <a:off x="5364088" y="3284984"/>
            <a:ext cx="1296144" cy="50405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Tempo</a:t>
            </a:r>
            <a:endParaRPr lang="es-ES_tradnl" dirty="0"/>
          </a:p>
        </p:txBody>
      </p:sp>
      <p:sp>
        <p:nvSpPr>
          <p:cNvPr id="8" name="Rectângulo arredondado 7"/>
          <p:cNvSpPr/>
          <p:nvPr/>
        </p:nvSpPr>
        <p:spPr>
          <a:xfrm>
            <a:off x="6876256" y="3284984"/>
            <a:ext cx="1296144" cy="5040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Espaço</a:t>
            </a:r>
            <a:endParaRPr lang="pt-PT" dirty="0"/>
          </a:p>
        </p:txBody>
      </p:sp>
      <p:sp>
        <p:nvSpPr>
          <p:cNvPr id="9" name="Rectângulo arredondado 8"/>
          <p:cNvSpPr/>
          <p:nvPr/>
        </p:nvSpPr>
        <p:spPr>
          <a:xfrm>
            <a:off x="5364088" y="3933056"/>
            <a:ext cx="3096344" cy="50405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Narrador</a:t>
            </a:r>
            <a:endParaRPr lang="pt-PT" dirty="0"/>
          </a:p>
        </p:txBody>
      </p:sp>
      <p:sp>
        <p:nvSpPr>
          <p:cNvPr id="10" name="Rectângulo arredondado 9"/>
          <p:cNvSpPr/>
          <p:nvPr/>
        </p:nvSpPr>
        <p:spPr>
          <a:xfrm>
            <a:off x="5364088" y="4581128"/>
            <a:ext cx="3096344" cy="576064"/>
          </a:xfrm>
          <a:prstGeom prst="roundRect">
            <a:avLst/>
          </a:prstGeom>
          <a:solidFill>
            <a:srgbClr val="CC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Modos de Representação do discurso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f9ufG7IdUwM/UOxfI93WK6I/AAAAAAAAHLQ/1xY5nde0_MY/s1600/ga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3168352" cy="5105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CaixaDeTexto 4"/>
          <p:cNvSpPr txBox="1"/>
          <p:nvPr/>
        </p:nvSpPr>
        <p:spPr>
          <a:xfrm>
            <a:off x="4427984" y="188640"/>
            <a:ext cx="4392488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669900"/>
                </a:solidFill>
              </a:rPr>
              <a:t>Elementos Paratextuais</a:t>
            </a:r>
            <a:endParaRPr lang="es-ES_tradnl" sz="3200" b="1" dirty="0">
              <a:solidFill>
                <a:srgbClr val="669900"/>
              </a:solidFill>
            </a:endParaRPr>
          </a:p>
        </p:txBody>
      </p:sp>
      <p:sp>
        <p:nvSpPr>
          <p:cNvPr id="8" name="Rectângulo arredondado 7"/>
          <p:cNvSpPr/>
          <p:nvPr/>
        </p:nvSpPr>
        <p:spPr>
          <a:xfrm>
            <a:off x="4427984" y="836712"/>
            <a:ext cx="4392488" cy="12241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PT" sz="1600" dirty="0" smtClean="0">
                <a:solidFill>
                  <a:schemeClr val="tx1"/>
                </a:solidFill>
              </a:rPr>
              <a:t>Conjunto dos elementos verbais e gráficos que enquadram o texto propriamente dito e que o apresentam ao  leitor e ao público em geral como livro, fornecendo informações  como o nome do autor, o título, a dedicatória, entre outros. </a:t>
            </a:r>
            <a:endParaRPr lang="es-ES_tradnl" sz="1600" dirty="0">
              <a:solidFill>
                <a:schemeClr val="tx1"/>
              </a:solidFill>
            </a:endParaRPr>
          </a:p>
        </p:txBody>
      </p:sp>
      <p:sp>
        <p:nvSpPr>
          <p:cNvPr id="9" name="Pentágono 8"/>
          <p:cNvSpPr/>
          <p:nvPr/>
        </p:nvSpPr>
        <p:spPr>
          <a:xfrm>
            <a:off x="3707904" y="2348880"/>
            <a:ext cx="2304256" cy="576064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Nome</a:t>
            </a:r>
            <a:r>
              <a:rPr lang="es-ES_tradnl" dirty="0" smtClean="0"/>
              <a:t> do Autor</a:t>
            </a:r>
            <a:endParaRPr lang="es-ES_tradnl" dirty="0"/>
          </a:p>
        </p:txBody>
      </p:sp>
      <p:sp>
        <p:nvSpPr>
          <p:cNvPr id="10" name="Pentágono 9"/>
          <p:cNvSpPr/>
          <p:nvPr/>
        </p:nvSpPr>
        <p:spPr>
          <a:xfrm>
            <a:off x="3715517" y="2996952"/>
            <a:ext cx="2304256" cy="576064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Título</a:t>
            </a:r>
            <a:endParaRPr lang="es-ES_tradnl" dirty="0"/>
          </a:p>
        </p:txBody>
      </p:sp>
      <p:sp>
        <p:nvSpPr>
          <p:cNvPr id="11" name="Pentágono 10"/>
          <p:cNvSpPr/>
          <p:nvPr/>
        </p:nvSpPr>
        <p:spPr>
          <a:xfrm>
            <a:off x="3707904" y="3645024"/>
            <a:ext cx="2304256" cy="576064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Subtítulo </a:t>
            </a:r>
            <a:endParaRPr lang="es-ES_tradnl" dirty="0"/>
          </a:p>
        </p:txBody>
      </p:sp>
      <p:sp>
        <p:nvSpPr>
          <p:cNvPr id="12" name="Pentágono 11"/>
          <p:cNvSpPr/>
          <p:nvPr/>
        </p:nvSpPr>
        <p:spPr>
          <a:xfrm>
            <a:off x="3707904" y="4293096"/>
            <a:ext cx="2304256" cy="576064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Nome</a:t>
            </a:r>
            <a:r>
              <a:rPr lang="es-ES_tradnl" dirty="0" smtClean="0"/>
              <a:t> do Ilustrador</a:t>
            </a:r>
            <a:endParaRPr lang="es-ES_tradnl" dirty="0"/>
          </a:p>
        </p:txBody>
      </p:sp>
      <p:sp>
        <p:nvSpPr>
          <p:cNvPr id="13" name="Pentágono 12"/>
          <p:cNvSpPr/>
          <p:nvPr/>
        </p:nvSpPr>
        <p:spPr>
          <a:xfrm>
            <a:off x="3707904" y="5589240"/>
            <a:ext cx="2304256" cy="576064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Nome</a:t>
            </a:r>
            <a:r>
              <a:rPr lang="es-ES_tradnl" dirty="0" smtClean="0"/>
              <a:t> da Editora</a:t>
            </a:r>
            <a:endParaRPr lang="es-ES_tradnl" dirty="0"/>
          </a:p>
        </p:txBody>
      </p:sp>
      <p:sp>
        <p:nvSpPr>
          <p:cNvPr id="14" name="Pentágono 13"/>
          <p:cNvSpPr/>
          <p:nvPr/>
        </p:nvSpPr>
        <p:spPr>
          <a:xfrm>
            <a:off x="3707904" y="4941168"/>
            <a:ext cx="2304256" cy="576064"/>
          </a:xfrm>
          <a:prstGeom prst="homePlate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Desenho</a:t>
            </a:r>
            <a:r>
              <a:rPr lang="es-ES_tradnl" dirty="0" smtClean="0"/>
              <a:t> da capa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ososlivros.files.wordpress.com/2012/08/jorge_amado_31jul.jpg"/>
          <p:cNvPicPr>
            <a:picLocks noChangeAspect="1" noChangeArrowheads="1"/>
          </p:cNvPicPr>
          <p:nvPr/>
        </p:nvPicPr>
        <p:blipFill>
          <a:blip r:embed="rId2" cstate="print"/>
          <a:srcRect l="10046" r="8327"/>
          <a:stretch>
            <a:fillRect/>
          </a:stretch>
        </p:blipFill>
        <p:spPr bwMode="auto">
          <a:xfrm>
            <a:off x="2267744" y="2276872"/>
            <a:ext cx="4680520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ângulo arredondado 6"/>
          <p:cNvSpPr/>
          <p:nvPr/>
        </p:nvSpPr>
        <p:spPr>
          <a:xfrm>
            <a:off x="2051720" y="764704"/>
            <a:ext cx="5112568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dirty="0" smtClean="0">
                <a:latin typeface="Calisto MT" pitchFamily="18" charset="0"/>
              </a:rPr>
              <a:t>O autor: Jorge Amado</a:t>
            </a:r>
            <a:endParaRPr lang="es-ES_tradnl" sz="4000" dirty="0">
              <a:latin typeface="Calisto MT" pitchFamily="18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0" y="0"/>
            <a:ext cx="1487364" cy="6858000"/>
            <a:chOff x="0" y="0"/>
            <a:chExt cx="1487364" cy="6858000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b="10769"/>
            <a:stretch>
              <a:fillRect/>
            </a:stretch>
          </p:blipFill>
          <p:spPr bwMode="auto">
            <a:xfrm rot="5400000">
              <a:off x="-1485168" y="1485168"/>
              <a:ext cx="4457700" cy="1487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15000" b="10769"/>
            <a:stretch>
              <a:fillRect/>
            </a:stretch>
          </p:blipFill>
          <p:spPr bwMode="auto">
            <a:xfrm rot="5400000">
              <a:off x="-1150839" y="4219798"/>
              <a:ext cx="3789041" cy="1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upo 12"/>
          <p:cNvGrpSpPr/>
          <p:nvPr/>
        </p:nvGrpSpPr>
        <p:grpSpPr>
          <a:xfrm>
            <a:off x="7656636" y="0"/>
            <a:ext cx="1487364" cy="6858000"/>
            <a:chOff x="0" y="0"/>
            <a:chExt cx="1487364" cy="6858000"/>
          </a:xfrm>
        </p:grpSpPr>
        <p:pic>
          <p:nvPicPr>
            <p:cNvPr id="14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b="10769"/>
            <a:stretch>
              <a:fillRect/>
            </a:stretch>
          </p:blipFill>
          <p:spPr bwMode="auto">
            <a:xfrm rot="5400000">
              <a:off x="-1485168" y="1485168"/>
              <a:ext cx="4457700" cy="1487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15000" b="10769"/>
            <a:stretch>
              <a:fillRect/>
            </a:stretch>
          </p:blipFill>
          <p:spPr bwMode="auto">
            <a:xfrm rot="5400000">
              <a:off x="-1150839" y="4219798"/>
              <a:ext cx="3789041" cy="1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Jorge Ama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74" y="1628800"/>
            <a:ext cx="8953500" cy="3429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ração 6"/>
          <p:cNvSpPr/>
          <p:nvPr/>
        </p:nvSpPr>
        <p:spPr>
          <a:xfrm>
            <a:off x="3779912" y="4941168"/>
            <a:ext cx="2357454" cy="1643074"/>
          </a:xfrm>
          <a:prstGeom prst="hear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dirty="0" smtClean="0"/>
              <a:t>O Amor</a:t>
            </a:r>
            <a:endParaRPr lang="pt-PT" sz="2800" dirty="0"/>
          </a:p>
        </p:txBody>
      </p:sp>
      <p:sp>
        <p:nvSpPr>
          <p:cNvPr id="8" name="Nuvem 7"/>
          <p:cNvSpPr/>
          <p:nvPr/>
        </p:nvSpPr>
        <p:spPr>
          <a:xfrm>
            <a:off x="3203848" y="3356992"/>
            <a:ext cx="3384376" cy="1426480"/>
          </a:xfrm>
          <a:prstGeom prst="cloud">
            <a:avLst/>
          </a:prstGeom>
          <a:solidFill>
            <a:srgbClr val="CC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 smtClean="0"/>
              <a:t>Uma história….</a:t>
            </a:r>
            <a:endParaRPr lang="pt-PT" sz="2400" dirty="0"/>
          </a:p>
        </p:txBody>
      </p:sp>
      <p:sp>
        <p:nvSpPr>
          <p:cNvPr id="10" name="Oval 9"/>
          <p:cNvSpPr/>
          <p:nvPr/>
        </p:nvSpPr>
        <p:spPr>
          <a:xfrm>
            <a:off x="7164288" y="5085184"/>
            <a:ext cx="936104" cy="1152128"/>
          </a:xfrm>
          <a:prstGeom prst="ellipse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ES_tradnl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-252536" y="0"/>
            <a:ext cx="1487364" cy="6858000"/>
            <a:chOff x="0" y="0"/>
            <a:chExt cx="1487364" cy="6858000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b="10769"/>
            <a:stretch>
              <a:fillRect/>
            </a:stretch>
          </p:blipFill>
          <p:spPr bwMode="auto">
            <a:xfrm rot="5400000">
              <a:off x="-1485168" y="1485168"/>
              <a:ext cx="4457700" cy="1487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15000" b="10769"/>
            <a:stretch>
              <a:fillRect/>
            </a:stretch>
          </p:blipFill>
          <p:spPr bwMode="auto">
            <a:xfrm rot="5400000">
              <a:off x="-1150839" y="4219798"/>
              <a:ext cx="3789041" cy="1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Nuvem 13"/>
          <p:cNvSpPr/>
          <p:nvPr/>
        </p:nvSpPr>
        <p:spPr>
          <a:xfrm>
            <a:off x="1187624" y="1772816"/>
            <a:ext cx="3384376" cy="1426480"/>
          </a:xfrm>
          <a:prstGeom prst="cloud">
            <a:avLst/>
          </a:prstGeom>
          <a:solidFill>
            <a:srgbClr val="66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 smtClean="0"/>
              <a:t>Um gato…</a:t>
            </a:r>
            <a:endParaRPr lang="pt-PT" sz="2400" dirty="0"/>
          </a:p>
        </p:txBody>
      </p:sp>
      <p:sp>
        <p:nvSpPr>
          <p:cNvPr id="15" name="Nuvem 14"/>
          <p:cNvSpPr/>
          <p:nvPr/>
        </p:nvSpPr>
        <p:spPr>
          <a:xfrm>
            <a:off x="4788024" y="1844824"/>
            <a:ext cx="3672408" cy="1426480"/>
          </a:xfrm>
          <a:prstGeom prst="cloud">
            <a:avLst/>
          </a:prstGeom>
          <a:solidFill>
            <a:srgbClr val="6666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 smtClean="0"/>
              <a:t>Uma andorinha…</a:t>
            </a:r>
            <a:endParaRPr lang="pt-PT" sz="2400" dirty="0"/>
          </a:p>
        </p:txBody>
      </p:sp>
      <p:sp>
        <p:nvSpPr>
          <p:cNvPr id="16" name="Rectângulo arredondado 15"/>
          <p:cNvSpPr/>
          <p:nvPr/>
        </p:nvSpPr>
        <p:spPr>
          <a:xfrm>
            <a:off x="2339752" y="188640"/>
            <a:ext cx="5328592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dirty="0" smtClean="0">
                <a:latin typeface="Calisto MT" pitchFamily="18" charset="0"/>
              </a:rPr>
              <a:t>O título e o subtítulo</a:t>
            </a:r>
            <a:endParaRPr lang="es-ES_tradnl" sz="4000" dirty="0">
              <a:latin typeface="Calisto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296</Words>
  <Application>Microsoft Office PowerPoint</Application>
  <PresentationFormat>Apresentação no Ecrã (4:3)</PresentationFormat>
  <Paragraphs>87</Paragraphs>
  <Slides>13</Slides>
  <Notes>7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38</cp:revision>
  <dcterms:created xsi:type="dcterms:W3CDTF">2013-02-08T16:13:55Z</dcterms:created>
  <dcterms:modified xsi:type="dcterms:W3CDTF">2013-06-06T13:33:48Z</dcterms:modified>
</cp:coreProperties>
</file>