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8" r:id="rId3"/>
    <p:sldId id="279" r:id="rId4"/>
    <p:sldId id="280" r:id="rId5"/>
    <p:sldId id="289" r:id="rId6"/>
    <p:sldId id="276" r:id="rId7"/>
    <p:sldId id="282" r:id="rId8"/>
    <p:sldId id="283" r:id="rId9"/>
    <p:sldId id="290" r:id="rId10"/>
    <p:sldId id="291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99"/>
    <a:srgbClr val="FF0066"/>
    <a:srgbClr val="00CC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BA136-CB01-4BC5-80B5-D47E24090E88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B4E5E-6522-4D4E-BD0D-D4236FCB9D4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05022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8B769-B272-48EC-9D3A-DEE6AADE2459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1F60F-0BC8-4A5A-B417-BDB89273AEB7}" type="slidenum">
              <a:rPr lang="es-ES_tradnl" smtClean="0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1F60F-0BC8-4A5A-B417-BDB89273AEB7}" type="slidenum">
              <a:rPr lang="es-ES_tradnl" smtClean="0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9CC78-E2CB-4379-82AA-76B5FCACB3FD}" type="slidenum">
              <a:rPr lang="es-ES_tradnl" smtClean="0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9CC78-E2CB-4379-82AA-76B5FCACB3FD}" type="slidenum">
              <a:rPr lang="es-ES_tradnl" smtClean="0"/>
              <a:pPr/>
              <a:t>10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339DA-A59B-4F10-9FF5-894B68FCC62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FD970-0950-46EC-8EAE-E5196AD6C8A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carlinha\Documents\Mestrado%20UBI\2&#186;%20Ano\Est&#225;gio_UBI_2012-2013\Aulas%20Assistidas%20%20-%207&#186;%20ano%20-%203&#186;%20per&#237;odo\Clase%203%20-%20vista\horarios_1.mp3" TargetMode="External"/><Relationship Id="rId5" Type="http://schemas.openxmlformats.org/officeDocument/2006/relationships/hyperlink" Target="Los%20horarios%20comerciales%20-%20comprensi&#243;n%20auditiva_correcci&#243;n.docx" TargetMode="External"/><Relationship Id="rId4" Type="http://schemas.openxmlformats.org/officeDocument/2006/relationships/hyperlink" Target="Los%20horarios%20comerciales%20-%20comprensi&#243;n%20auditiva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rrysclipart.com/barrysclipart.com/showphoto.php?photo=16348&amp;papass=&amp;sort=1&amp;thecat=173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rrysclipart.com/barrysclipart.com/showphoto.php?photo=22005&amp;papass=&amp;sort=1&amp;thecat=173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png"/><Relationship Id="rId10" Type="http://schemas.openxmlformats.org/officeDocument/2006/relationships/hyperlink" Target="http://www.barrysclipart.com/barrysclipart.com/showphoto.php?photo=13455&amp;papass=&amp;sort=1&amp;thecat=173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rrysclipart.com/barrysclipart.com/showphoto.php?photo=16348&amp;papass=&amp;sort=1&amp;thecat=173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rrysclipart.com/barrysclipart.com/showphoto.php?photo=22005&amp;papass=&amp;sort=1&amp;thecat=173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png"/><Relationship Id="rId10" Type="http://schemas.openxmlformats.org/officeDocument/2006/relationships/hyperlink" Target="http://www.barrysclipart.com/barrysclipart.com/showphoto.php?photo=13455&amp;papass=&amp;sort=1&amp;thecat=173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Ficha%20de%20trabajo%20-%20la%20ropa%20y%20los%20complementos_correcci&#243;ndocx.docx" TargetMode="Externa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carlinha\Documents\Mestrado%20UBI\2&#186;%20Ano\Est&#225;gio_UBI_2012-2013\Aulas%20Assistidas%20%20-%207&#186;%20ano%20-%203&#186;%20per&#237;odo\Clase%203%20-%20vista\10%20Faixa%2010.wma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5.png"/><Relationship Id="rId4" Type="http://schemas.openxmlformats.org/officeDocument/2006/relationships/hyperlink" Target="Ficha%20de%20trabajo%20-%20la%20ropa%20y%20los%20complementos.doc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0" y="1"/>
            <a:ext cx="9144000" cy="33547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endParaRPr lang="es-ES_tradnl" sz="2000" dirty="0" smtClean="0"/>
          </a:p>
          <a:p>
            <a:r>
              <a:rPr lang="es-ES_tradnl" sz="2000" b="1" dirty="0" smtClean="0"/>
              <a:t>Clase n.88 y 89                                                                          viernes, 17 de mayo de 2013</a:t>
            </a:r>
          </a:p>
          <a:p>
            <a:endParaRPr lang="es-ES_tradnl" sz="2000" dirty="0" smtClean="0"/>
          </a:p>
          <a:p>
            <a:pPr algn="ctr"/>
            <a:r>
              <a:rPr lang="es-ES_tradnl" sz="2800" b="1" dirty="0" smtClean="0"/>
              <a:t>Contenidos: </a:t>
            </a:r>
          </a:p>
          <a:p>
            <a:pPr algn="ctr"/>
            <a:r>
              <a:rPr lang="es-ES_tradnl" sz="2800" dirty="0" smtClean="0"/>
              <a:t>Los horarios comerciales en España.  La ropa y los accesorios– ejercicios de vocabulario.  El Pretérito Indefinido: formas regulares e irregulares.</a:t>
            </a:r>
            <a:endParaRPr lang="pt-PT" sz="2800" dirty="0" smtClean="0"/>
          </a:p>
          <a:p>
            <a:pPr algn="ctr"/>
            <a:endParaRPr lang="es-ES_tradnl" sz="2000" b="1" dirty="0" smtClean="0"/>
          </a:p>
          <a:p>
            <a:pPr algn="ctr"/>
            <a:endParaRPr lang="es-ES_tradnl" sz="2000" b="1" dirty="0"/>
          </a:p>
        </p:txBody>
      </p:sp>
      <p:pic>
        <p:nvPicPr>
          <p:cNvPr id="5" name="Imagem 4" descr="cliplizzie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74551"/>
            <a:ext cx="792088" cy="75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shopping cart icon Royalty Free Stock Vector Art Illustr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501008"/>
            <a:ext cx="259228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0" descr="checkout counter icon Royalty Free Stock Vector Art Illustr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497515"/>
            <a:ext cx="2520280" cy="2581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>
          <a:xfrm>
            <a:off x="251520" y="188640"/>
            <a:ext cx="426386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sz="4000" dirty="0" smtClean="0"/>
              <a:t>Pretérito Indefinido</a:t>
            </a:r>
          </a:p>
        </p:txBody>
      </p:sp>
      <p:sp>
        <p:nvSpPr>
          <p:cNvPr id="14" name="Oval 13"/>
          <p:cNvSpPr/>
          <p:nvPr/>
        </p:nvSpPr>
        <p:spPr>
          <a:xfrm>
            <a:off x="5724128" y="0"/>
            <a:ext cx="3159968" cy="1196752"/>
          </a:xfrm>
          <a:prstGeom prst="ellipse">
            <a:avLst/>
          </a:prstGeom>
          <a:solidFill>
            <a:srgbClr val="33CCC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/>
              <a:t>Formas Irregulares</a:t>
            </a:r>
          </a:p>
          <a:p>
            <a:pPr algn="ctr"/>
            <a:endParaRPr lang="es-ES_tradnl" dirty="0"/>
          </a:p>
        </p:txBody>
      </p:sp>
      <p:grpSp>
        <p:nvGrpSpPr>
          <p:cNvPr id="29" name="Grupo 28"/>
          <p:cNvGrpSpPr/>
          <p:nvPr/>
        </p:nvGrpSpPr>
        <p:grpSpPr>
          <a:xfrm>
            <a:off x="0" y="4869160"/>
            <a:ext cx="2987824" cy="1800200"/>
            <a:chOff x="504056" y="5057800"/>
            <a:chExt cx="2987824" cy="1800200"/>
          </a:xfrm>
        </p:grpSpPr>
        <p:sp>
          <p:nvSpPr>
            <p:cNvPr id="15" name="Fluxograma: conexão 14"/>
            <p:cNvSpPr/>
            <p:nvPr/>
          </p:nvSpPr>
          <p:spPr>
            <a:xfrm>
              <a:off x="504056" y="5057800"/>
              <a:ext cx="1080120" cy="1008112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" name="Fluxograma: conexão 15"/>
            <p:cNvSpPr/>
            <p:nvPr/>
          </p:nvSpPr>
          <p:spPr>
            <a:xfrm>
              <a:off x="2411760" y="5849888"/>
              <a:ext cx="1080120" cy="1008112"/>
            </a:xfrm>
            <a:prstGeom prst="flowChartConnector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" name="Fluxograma: conexão 16"/>
            <p:cNvSpPr/>
            <p:nvPr/>
          </p:nvSpPr>
          <p:spPr>
            <a:xfrm>
              <a:off x="1619672" y="5777880"/>
              <a:ext cx="1080120" cy="1008112"/>
            </a:xfrm>
            <a:prstGeom prst="flowChartConnector">
              <a:avLst/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" name="Fluxograma: conexão 17"/>
            <p:cNvSpPr/>
            <p:nvPr/>
          </p:nvSpPr>
          <p:spPr>
            <a:xfrm>
              <a:off x="899592" y="5517232"/>
              <a:ext cx="1080120" cy="1008112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21" name="CaixaDeTexto 20"/>
          <p:cNvSpPr txBox="1"/>
          <p:nvPr/>
        </p:nvSpPr>
        <p:spPr>
          <a:xfrm>
            <a:off x="359024" y="1268760"/>
            <a:ext cx="8784976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/>
              <a:t>Así que sábado por la mañana tuve que levantarme temprano para ayudar a Teresa con los preparativos. Estuvimos cocinando toda la mañana pero fue muy divertido. Al final, fuimos todos a la disco.</a:t>
            </a:r>
            <a:endParaRPr lang="es-ES_tradnl" sz="20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3779912" y="3140968"/>
            <a:ext cx="1584176" cy="2554545"/>
          </a:xfrm>
          <a:prstGeom prst="rect">
            <a:avLst/>
          </a:prstGeom>
          <a:solidFill>
            <a:srgbClr val="99FF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Tener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Tuve</a:t>
            </a:r>
            <a:endParaRPr lang="es-ES_tradnl" sz="2000" u="sng" dirty="0" smtClean="0"/>
          </a:p>
          <a:p>
            <a:r>
              <a:rPr lang="es-ES_tradnl" sz="2000" dirty="0" smtClean="0"/>
              <a:t>Tuviste</a:t>
            </a:r>
            <a:endParaRPr lang="es-ES_tradnl" sz="2000" u="sng" dirty="0" smtClean="0"/>
          </a:p>
          <a:p>
            <a:r>
              <a:rPr lang="es-ES_tradnl" sz="2000" dirty="0" smtClean="0"/>
              <a:t>Tuvo</a:t>
            </a:r>
            <a:endParaRPr lang="es-ES_tradnl" sz="2000" u="sng" dirty="0" smtClean="0"/>
          </a:p>
          <a:p>
            <a:r>
              <a:rPr lang="es-ES_tradnl" sz="2000" dirty="0" smtClean="0"/>
              <a:t>Tuvimos</a:t>
            </a:r>
            <a:endParaRPr lang="es-ES_tradnl" sz="2000" u="sng" dirty="0" smtClean="0"/>
          </a:p>
          <a:p>
            <a:r>
              <a:rPr lang="es-ES_tradnl" sz="2000" dirty="0" smtClean="0"/>
              <a:t>Tuvisteis</a:t>
            </a:r>
            <a:endParaRPr lang="es-ES_tradnl" sz="2000" u="sng" dirty="0" smtClean="0"/>
          </a:p>
          <a:p>
            <a:r>
              <a:rPr lang="es-ES_tradnl" sz="2000" dirty="0" smtClean="0"/>
              <a:t>Tuvieron</a:t>
            </a:r>
            <a:endParaRPr lang="es-ES_tradnl" sz="2000" u="sng" dirty="0" smtClean="0"/>
          </a:p>
        </p:txBody>
      </p:sp>
      <p:sp>
        <p:nvSpPr>
          <p:cNvPr id="26" name="CaixaDeTexto 25"/>
          <p:cNvSpPr txBox="1"/>
          <p:nvPr/>
        </p:nvSpPr>
        <p:spPr>
          <a:xfrm>
            <a:off x="2051720" y="3140968"/>
            <a:ext cx="1512168" cy="252376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sz="2000" dirty="0" smtClean="0"/>
          </a:p>
          <a:p>
            <a:r>
              <a:rPr lang="es-ES_tradnl" sz="2000" dirty="0" smtClean="0"/>
              <a:t>Yo</a:t>
            </a:r>
          </a:p>
          <a:p>
            <a:r>
              <a:rPr lang="es-ES_tradnl" sz="2000" dirty="0" smtClean="0"/>
              <a:t>Tú</a:t>
            </a:r>
          </a:p>
          <a:p>
            <a:r>
              <a:rPr lang="es-ES_tradnl" sz="2000" dirty="0" smtClean="0"/>
              <a:t>Él/ella/usted</a:t>
            </a:r>
          </a:p>
          <a:p>
            <a:r>
              <a:rPr lang="es-ES_tradnl" sz="2000" dirty="0" smtClean="0"/>
              <a:t>Nosotros</a:t>
            </a:r>
          </a:p>
          <a:p>
            <a:r>
              <a:rPr lang="es-ES_tradnl" sz="2000" dirty="0" smtClean="0"/>
              <a:t>Vosotros</a:t>
            </a:r>
          </a:p>
          <a:p>
            <a:r>
              <a:rPr lang="es-ES_tradnl" sz="2000" dirty="0" smtClean="0"/>
              <a:t>Ellos/ellas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5652120" y="3140968"/>
            <a:ext cx="1440160" cy="255454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Estar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Estuve</a:t>
            </a:r>
            <a:endParaRPr lang="es-ES_tradnl" sz="2000" u="sng" dirty="0" smtClean="0"/>
          </a:p>
          <a:p>
            <a:r>
              <a:rPr lang="es-ES_tradnl" sz="2000" dirty="0" smtClean="0"/>
              <a:t>Estuviste</a:t>
            </a:r>
            <a:endParaRPr lang="es-ES_tradnl" sz="2000" u="sng" dirty="0" smtClean="0"/>
          </a:p>
          <a:p>
            <a:r>
              <a:rPr lang="es-ES_tradnl" sz="2000" dirty="0" smtClean="0"/>
              <a:t>Estuvo</a:t>
            </a:r>
            <a:endParaRPr lang="es-ES_tradnl" sz="2000" u="sng" dirty="0" smtClean="0"/>
          </a:p>
          <a:p>
            <a:r>
              <a:rPr lang="es-ES_tradnl" sz="2000" dirty="0" smtClean="0"/>
              <a:t>Estuvimos</a:t>
            </a:r>
            <a:endParaRPr lang="es-ES_tradnl" sz="2000" u="sng" dirty="0" smtClean="0"/>
          </a:p>
          <a:p>
            <a:r>
              <a:rPr lang="es-ES_tradnl" sz="2000" dirty="0" smtClean="0"/>
              <a:t>Estuvisteis</a:t>
            </a:r>
            <a:endParaRPr lang="es-ES_tradnl" sz="2000" u="sng" dirty="0" smtClean="0"/>
          </a:p>
          <a:p>
            <a:r>
              <a:rPr lang="es-ES_tradnl" sz="2000" dirty="0" smtClean="0"/>
              <a:t>Estuvieron</a:t>
            </a:r>
            <a:endParaRPr lang="es-ES_tradnl" u="sng" dirty="0" smtClean="0"/>
          </a:p>
        </p:txBody>
      </p:sp>
      <p:sp>
        <p:nvSpPr>
          <p:cNvPr id="28" name="CaixaDeTexto 27"/>
          <p:cNvSpPr txBox="1"/>
          <p:nvPr/>
        </p:nvSpPr>
        <p:spPr>
          <a:xfrm>
            <a:off x="7380312" y="3140968"/>
            <a:ext cx="1512168" cy="2554545"/>
          </a:xfrm>
          <a:prstGeom prst="rect">
            <a:avLst/>
          </a:prstGeom>
          <a:solidFill>
            <a:srgbClr val="33CC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Ser/Ir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Fui</a:t>
            </a:r>
          </a:p>
          <a:p>
            <a:r>
              <a:rPr lang="es-ES_tradnl" sz="2000" dirty="0" smtClean="0"/>
              <a:t>Fuiste</a:t>
            </a:r>
          </a:p>
          <a:p>
            <a:r>
              <a:rPr lang="es-ES_tradnl" sz="2000" dirty="0" smtClean="0"/>
              <a:t>Fue</a:t>
            </a:r>
          </a:p>
          <a:p>
            <a:r>
              <a:rPr lang="es-ES_tradnl" sz="2000" dirty="0" smtClean="0"/>
              <a:t>Fuimos</a:t>
            </a:r>
          </a:p>
          <a:p>
            <a:r>
              <a:rPr lang="es-ES_tradnl" sz="2000" dirty="0" smtClean="0"/>
              <a:t>Fuisteis</a:t>
            </a:r>
          </a:p>
          <a:p>
            <a:r>
              <a:rPr lang="es-ES_tradnl" sz="2000" dirty="0" smtClean="0"/>
              <a:t>Fueron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0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5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0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5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0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6052" t="6329" r="10251" b="6329"/>
          <a:stretch>
            <a:fillRect/>
          </a:stretch>
        </p:blipFill>
        <p:spPr bwMode="auto">
          <a:xfrm>
            <a:off x="1115616" y="188640"/>
            <a:ext cx="6912768" cy="4676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aixaDeTexto 5"/>
          <p:cNvSpPr txBox="1"/>
          <p:nvPr/>
        </p:nvSpPr>
        <p:spPr>
          <a:xfrm>
            <a:off x="2195736" y="2132856"/>
            <a:ext cx="345638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smtClean="0"/>
              <a:t>Horario:</a:t>
            </a:r>
          </a:p>
          <a:p>
            <a:pPr algn="ctr"/>
            <a:r>
              <a:rPr lang="es-ES_tradnl" sz="2000" b="1" dirty="0" smtClean="0"/>
              <a:t>Lunes a Viernes</a:t>
            </a:r>
          </a:p>
          <a:p>
            <a:pPr algn="ctr"/>
            <a:r>
              <a:rPr lang="es-ES_tradnl" sz="2000" dirty="0" smtClean="0"/>
              <a:t>10.00 a 14.00 horas</a:t>
            </a:r>
          </a:p>
          <a:p>
            <a:pPr algn="ctr"/>
            <a:r>
              <a:rPr lang="es-ES_tradnl" sz="2000" dirty="0" smtClean="0"/>
              <a:t>17.00 a 20.00 horas</a:t>
            </a:r>
          </a:p>
          <a:p>
            <a:pPr algn="ctr"/>
            <a:r>
              <a:rPr lang="es-ES_tradnl" sz="2000" b="1" dirty="0" smtClean="0"/>
              <a:t>Sábado</a:t>
            </a:r>
          </a:p>
          <a:p>
            <a:pPr algn="ctr"/>
            <a:r>
              <a:rPr lang="es-ES_tradnl" sz="2000" dirty="0" smtClean="0"/>
              <a:t>10.00 a 14.00 horas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2195736" y="548680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Cooper Black" pitchFamily="18" charset="0"/>
                <a:cs typeface="Aharoni" pitchFamily="2" charset="-79"/>
              </a:rPr>
              <a:t>La Huerta de Sánchez</a:t>
            </a:r>
          </a:p>
          <a:p>
            <a:pPr algn="ctr"/>
            <a:r>
              <a:rPr lang="es-ES_tradnl" sz="3200" dirty="0" smtClean="0">
                <a:latin typeface="Cooper Black" pitchFamily="18" charset="0"/>
                <a:cs typeface="Aharoni" pitchFamily="2" charset="-79"/>
              </a:rPr>
              <a:t>Frutería</a:t>
            </a:r>
          </a:p>
        </p:txBody>
      </p:sp>
      <p:sp>
        <p:nvSpPr>
          <p:cNvPr id="8" name="Rectângulo 7"/>
          <p:cNvSpPr/>
          <p:nvPr/>
        </p:nvSpPr>
        <p:spPr>
          <a:xfrm>
            <a:off x="395536" y="5013176"/>
            <a:ext cx="8136904" cy="7078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es-ES_tradnl" sz="2000" b="1" dirty="0" smtClean="0">
                <a:solidFill>
                  <a:schemeClr val="bg1"/>
                </a:solidFill>
              </a:rPr>
              <a:t>“Algo que sorprende a muchos turistas que vienen a España son los horarios de las tiendas. “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79512" y="5877272"/>
            <a:ext cx="8640960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¿ Cuáles son las mayores diferencias entre los horarios de las tiendas españolas y las portuguesas?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7422600"/>
              </p:ext>
            </p:extLst>
          </p:nvPr>
        </p:nvGraphicFramePr>
        <p:xfrm>
          <a:off x="323528" y="1844824"/>
          <a:ext cx="849694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072"/>
                <a:gridCol w="3741774"/>
                <a:gridCol w="3196098"/>
              </a:tblGrid>
              <a:tr h="226824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Horario de las</a:t>
                      </a:r>
                      <a:r>
                        <a:rPr lang="es-ES_tradnl" baseline="0" dirty="0" smtClean="0"/>
                        <a:t> tiendas</a:t>
                      </a:r>
                      <a:endParaRPr lang="es-ES_tradnl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España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Portugal</a:t>
                      </a:r>
                      <a:endParaRPr lang="es-ES_tradnl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Mañana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 diez a dos.</a:t>
                      </a:r>
                    </a:p>
                    <a:p>
                      <a:r>
                        <a:rPr lang="es-ES_tradnl" dirty="0" smtClean="0"/>
                        <a:t>Los</a:t>
                      </a:r>
                      <a:r>
                        <a:rPr lang="es-ES_tradnl" baseline="0" dirty="0" smtClean="0"/>
                        <a:t> españoles almuerzan más tarde, sobre las dos.</a:t>
                      </a:r>
                      <a:endParaRPr lang="es-ES_trad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 las nueve a la una.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Tarde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Cinco y media</a:t>
                      </a:r>
                      <a:r>
                        <a:rPr lang="es-ES_tradnl" baseline="0" dirty="0" smtClean="0"/>
                        <a:t> a ocho y media. Los españoles cenan más tarde. 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 las</a:t>
                      </a:r>
                      <a:r>
                        <a:rPr lang="es-ES_tradnl" baseline="0" dirty="0" smtClean="0"/>
                        <a:t> tres a las ocho. 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51520" y="404664"/>
            <a:ext cx="8640960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¿ Cuáles son las mayores diferencias entre los horarios de las tiendas españolas y las portuguesas? </a:t>
            </a:r>
          </a:p>
        </p:txBody>
      </p:sp>
      <p:pic>
        <p:nvPicPr>
          <p:cNvPr id="8" name="horarios_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4797152"/>
            <a:ext cx="304800" cy="304800"/>
          </a:xfrm>
          <a:prstGeom prst="rect">
            <a:avLst/>
          </a:prstGeom>
        </p:spPr>
      </p:pic>
      <p:sp>
        <p:nvSpPr>
          <p:cNvPr id="5" name="CaixaDeTexto 4">
            <a:hlinkClick r:id="rId4" action="ppaction://hlinkfile"/>
          </p:cNvPr>
          <p:cNvSpPr txBox="1"/>
          <p:nvPr/>
        </p:nvSpPr>
        <p:spPr>
          <a:xfrm>
            <a:off x="5364088" y="4797152"/>
            <a:ext cx="3384376" cy="646331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Ejercicio de comprensión auditiva</a:t>
            </a:r>
          </a:p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Ficha de trabajo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7" name="CaixaDeTexto 6">
            <a:hlinkClick r:id="rId5" action="ppaction://hlinkfile"/>
          </p:cNvPr>
          <p:cNvSpPr txBox="1"/>
          <p:nvPr/>
        </p:nvSpPr>
        <p:spPr>
          <a:xfrm>
            <a:off x="5364088" y="5589240"/>
            <a:ext cx="3384376" cy="369332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Corrección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3247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hopping Girls Three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3429476" cy="3590086"/>
          </a:xfrm>
          <a:prstGeom prst="rect">
            <a:avLst/>
          </a:prstGeom>
          <a:noFill/>
        </p:spPr>
      </p:pic>
      <p:sp>
        <p:nvSpPr>
          <p:cNvPr id="6" name="Rectângulo 5"/>
          <p:cNvSpPr/>
          <p:nvPr/>
        </p:nvSpPr>
        <p:spPr>
          <a:xfrm>
            <a:off x="611560" y="476672"/>
            <a:ext cx="7992888" cy="830997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2400" dirty="0" smtClean="0">
                <a:solidFill>
                  <a:schemeClr val="bg1"/>
                </a:solidFill>
              </a:rPr>
              <a:t>¿ De dónde vienen estas chicas? ¿A qué tiendas os parece que han ido? ¿Qué habrán comprado?</a:t>
            </a:r>
            <a:endParaRPr lang="es-ES_tradnl" sz="2400" dirty="0">
              <a:solidFill>
                <a:schemeClr val="bg1"/>
              </a:solidFill>
            </a:endParaRPr>
          </a:p>
        </p:txBody>
      </p:sp>
      <p:pic>
        <p:nvPicPr>
          <p:cNvPr id="4" name="Picture 2" descr="Girls messy wardrobe Artes e ilustrações vetoriais livres de royalt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4271453" cy="4669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Estrela de 7 Pontas 4"/>
          <p:cNvSpPr/>
          <p:nvPr/>
        </p:nvSpPr>
        <p:spPr>
          <a:xfrm>
            <a:off x="2267744" y="3933056"/>
            <a:ext cx="2952328" cy="2520279"/>
          </a:xfrm>
          <a:prstGeom prst="star7">
            <a:avLst/>
          </a:prstGeom>
          <a:solidFill>
            <a:schemeClr val="accent5"/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400" dirty="0" smtClean="0"/>
              <a:t>La ropa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7544" y="476672"/>
            <a:ext cx="3528392" cy="830997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4800" dirty="0" smtClean="0">
                <a:solidFill>
                  <a:srgbClr val="009900"/>
                </a:solidFill>
              </a:rPr>
              <a:t> La Ropa</a:t>
            </a:r>
            <a:endParaRPr lang="es-ES_tradnl" sz="4800" dirty="0">
              <a:solidFill>
                <a:srgbClr val="00990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7544" y="1628800"/>
            <a:ext cx="3600400" cy="4708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Falda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Vestido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Camisa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Jersey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Vaqueros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Camiseta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Chaleco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Pantalones cortos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Pantalones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Calcetines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Chaqueta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Zapatillas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Zapatos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Botas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Chancletas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 t="-190" r="3782" b="9221"/>
          <a:stretch>
            <a:fillRect/>
          </a:stretch>
        </p:blipFill>
        <p:spPr bwMode="auto">
          <a:xfrm>
            <a:off x="2483768" y="1706568"/>
            <a:ext cx="1152128" cy="1146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 r="10801" b="5201"/>
          <a:stretch>
            <a:fillRect/>
          </a:stretch>
        </p:blipFill>
        <p:spPr bwMode="auto">
          <a:xfrm>
            <a:off x="2411760" y="4580805"/>
            <a:ext cx="1152128" cy="1224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068959"/>
            <a:ext cx="936104" cy="1606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CaixaDeTexto 14"/>
          <p:cNvSpPr txBox="1"/>
          <p:nvPr/>
        </p:nvSpPr>
        <p:spPr>
          <a:xfrm>
            <a:off x="4644008" y="437763"/>
            <a:ext cx="3816424" cy="830997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4800" dirty="0" smtClean="0">
                <a:solidFill>
                  <a:srgbClr val="000099"/>
                </a:solidFill>
              </a:rPr>
              <a:t>Los accesorios</a:t>
            </a:r>
            <a:endParaRPr lang="es-ES_tradnl" sz="4800" dirty="0">
              <a:solidFill>
                <a:srgbClr val="000099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788024" y="1484784"/>
            <a:ext cx="3456384" cy="4708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Bufanda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Guantes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Anillo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Pendientes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Gafas de sol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Collar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Cinturón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Reloj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Corbata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Gorra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Bolso</a:t>
            </a:r>
          </a:p>
          <a:p>
            <a:pPr>
              <a:buFont typeface="Arial" pitchFamily="34" charset="0"/>
              <a:buChar char="•"/>
            </a:pPr>
            <a:endParaRPr lang="es-ES_tradnl" sz="2000" b="1" dirty="0" smtClean="0">
              <a:solidFill>
                <a:schemeClr val="bg1"/>
              </a:solidFill>
            </a:endParaRPr>
          </a:p>
          <a:p>
            <a:endParaRPr lang="es-ES_tradnl" sz="2000" b="1" dirty="0" smtClean="0">
              <a:solidFill>
                <a:schemeClr val="bg1"/>
              </a:solidFill>
            </a:endParaRPr>
          </a:p>
          <a:p>
            <a:endParaRPr lang="es-ES_tradnl" sz="2000" b="1" dirty="0" smtClean="0">
              <a:solidFill>
                <a:schemeClr val="bg1"/>
              </a:solidFill>
            </a:endParaRPr>
          </a:p>
          <a:p>
            <a:endParaRPr lang="es-ES_tradnl" sz="2000" b="1" dirty="0" smtClean="0">
              <a:solidFill>
                <a:schemeClr val="bg1"/>
              </a:solidFill>
            </a:endParaRPr>
          </a:p>
        </p:txBody>
      </p:sp>
      <p:pic>
        <p:nvPicPr>
          <p:cNvPr id="17" name="Imagem 16" descr="glove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1772816"/>
            <a:ext cx="1092071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Imagem 18" descr="belt21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3284984"/>
            <a:ext cx="1152128" cy="85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Imagem 19" descr="bag10.jpg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00192" y="4653136"/>
            <a:ext cx="1368152" cy="1074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7544" y="476672"/>
            <a:ext cx="3528392" cy="830997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4800" dirty="0" smtClean="0">
                <a:solidFill>
                  <a:srgbClr val="009900"/>
                </a:solidFill>
              </a:rPr>
              <a:t> La Ropa</a:t>
            </a:r>
            <a:endParaRPr lang="es-ES_tradnl" sz="4800" dirty="0">
              <a:solidFill>
                <a:srgbClr val="00990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7544" y="1628800"/>
            <a:ext cx="3600400" cy="4708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Falda (</a:t>
            </a:r>
            <a:r>
              <a:rPr lang="es-ES_tradnl" sz="2000" b="1" dirty="0" err="1" smtClean="0"/>
              <a:t>saia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Vestido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Camisa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Jersey  (camisola)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Vaqueros (</a:t>
            </a:r>
            <a:r>
              <a:rPr lang="es-ES_tradnl" sz="2000" b="1" dirty="0" err="1" smtClean="0"/>
              <a:t>calças</a:t>
            </a:r>
            <a:r>
              <a:rPr lang="es-ES_tradnl" sz="2000" b="1" dirty="0" smtClean="0"/>
              <a:t> de ganga)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Camiseta (t-</a:t>
            </a:r>
            <a:r>
              <a:rPr lang="es-ES_tradnl" sz="2000" b="1" dirty="0" err="1" smtClean="0"/>
              <a:t>shirt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Chaleco (</a:t>
            </a:r>
            <a:r>
              <a:rPr lang="es-ES_tradnl" sz="2000" b="1" dirty="0" err="1" smtClean="0"/>
              <a:t>colete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Pantalones cortos (</a:t>
            </a:r>
            <a:r>
              <a:rPr lang="es-ES_tradnl" sz="2000" b="1" dirty="0" err="1" smtClean="0"/>
              <a:t>calções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Pantalones (</a:t>
            </a:r>
            <a:r>
              <a:rPr lang="es-ES_tradnl" sz="2000" b="1" dirty="0" err="1" smtClean="0"/>
              <a:t>calças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Calcetines (</a:t>
            </a:r>
            <a:r>
              <a:rPr lang="es-ES_tradnl" sz="2000" b="1" dirty="0" err="1" smtClean="0"/>
              <a:t>meias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Chaqueta (</a:t>
            </a:r>
            <a:r>
              <a:rPr lang="es-ES_tradnl" sz="2000" b="1" dirty="0" err="1" smtClean="0"/>
              <a:t>casaco</a:t>
            </a:r>
            <a:r>
              <a:rPr lang="es-ES_tradnl" sz="2000" b="1" dirty="0" smtClean="0"/>
              <a:t>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Zapatillas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Zapatos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Botas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b="1" dirty="0" smtClean="0"/>
              <a:t>Chancletas (</a:t>
            </a:r>
            <a:r>
              <a:rPr lang="es-ES_tradnl" sz="2000" b="1" dirty="0" err="1" smtClean="0"/>
              <a:t>chinelos</a:t>
            </a:r>
            <a:r>
              <a:rPr lang="es-ES_tradnl" sz="2000" b="1" dirty="0" smtClean="0"/>
              <a:t>)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 t="-190" r="3782" b="9221"/>
          <a:stretch>
            <a:fillRect/>
          </a:stretch>
        </p:blipFill>
        <p:spPr bwMode="auto">
          <a:xfrm>
            <a:off x="2843808" y="1772816"/>
            <a:ext cx="1085547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 r="10801" b="5201"/>
          <a:stretch>
            <a:fillRect/>
          </a:stretch>
        </p:blipFill>
        <p:spPr bwMode="auto">
          <a:xfrm>
            <a:off x="2987824" y="4221088"/>
            <a:ext cx="745298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852936"/>
            <a:ext cx="797016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CaixaDeTexto 15"/>
          <p:cNvSpPr txBox="1"/>
          <p:nvPr/>
        </p:nvSpPr>
        <p:spPr>
          <a:xfrm>
            <a:off x="4788024" y="1484784"/>
            <a:ext cx="3456384" cy="50167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Bufanda (</a:t>
            </a:r>
            <a:r>
              <a:rPr lang="es-ES_tradnl" sz="2000" b="1" dirty="0" err="1" smtClean="0"/>
              <a:t>cachecol</a:t>
            </a:r>
            <a:r>
              <a:rPr lang="es-ES_tradnl" sz="20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Guantes (</a:t>
            </a:r>
            <a:r>
              <a:rPr lang="es-ES_tradnl" sz="2000" b="1" dirty="0" err="1" smtClean="0"/>
              <a:t>luvas</a:t>
            </a:r>
            <a:r>
              <a:rPr lang="es-ES_tradnl" sz="20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Anillo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Pendientes (brincos)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Gafas de sol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Collar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Cinturón (cinto)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Reloj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Corbata (</a:t>
            </a:r>
            <a:r>
              <a:rPr lang="es-ES_tradnl" sz="2000" b="1" dirty="0" err="1" smtClean="0"/>
              <a:t>gravata</a:t>
            </a:r>
            <a:r>
              <a:rPr lang="es-ES_tradnl" sz="20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Gorra (</a:t>
            </a:r>
            <a:r>
              <a:rPr lang="es-ES_tradnl" sz="2000" b="1" dirty="0" err="1" smtClean="0"/>
              <a:t>boné</a:t>
            </a:r>
            <a:r>
              <a:rPr lang="es-ES_tradnl" sz="20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000" b="1" dirty="0" smtClean="0"/>
              <a:t>Bolso (</a:t>
            </a:r>
            <a:r>
              <a:rPr lang="es-ES_tradnl" sz="2000" b="1" dirty="0" err="1" smtClean="0"/>
              <a:t>carteira</a:t>
            </a:r>
            <a:r>
              <a:rPr lang="es-ES_tradnl" sz="2000" b="1" dirty="0" smtClean="0"/>
              <a:t> de </a:t>
            </a:r>
            <a:r>
              <a:rPr lang="es-ES_tradnl" sz="2000" b="1" dirty="0" err="1" smtClean="0"/>
              <a:t>senhora</a:t>
            </a:r>
            <a:r>
              <a:rPr lang="es-ES_tradnl" sz="2000" b="1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es-ES_tradnl" sz="2000" b="1" dirty="0" smtClean="0">
              <a:solidFill>
                <a:schemeClr val="bg1"/>
              </a:solidFill>
            </a:endParaRPr>
          </a:p>
          <a:p>
            <a:endParaRPr lang="es-ES_tradnl" sz="2000" b="1" dirty="0" smtClean="0">
              <a:solidFill>
                <a:schemeClr val="bg1"/>
              </a:solidFill>
            </a:endParaRPr>
          </a:p>
          <a:p>
            <a:endParaRPr lang="es-ES_tradnl" sz="2000" b="1" dirty="0" smtClean="0">
              <a:solidFill>
                <a:schemeClr val="bg1"/>
              </a:solidFill>
            </a:endParaRPr>
          </a:p>
          <a:p>
            <a:endParaRPr lang="es-ES_tradnl" sz="2000" b="1" dirty="0" smtClean="0">
              <a:solidFill>
                <a:schemeClr val="bg1"/>
              </a:solidFill>
            </a:endParaRPr>
          </a:p>
        </p:txBody>
      </p:sp>
      <p:pic>
        <p:nvPicPr>
          <p:cNvPr id="17" name="Imagem 16" descr="glove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1844824"/>
            <a:ext cx="948055" cy="68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Imagem 18" descr="belt21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3212976"/>
            <a:ext cx="949325" cy="714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Imagem 19" descr="bag10.jpg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4941168"/>
            <a:ext cx="1368152" cy="1074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CaixaDeTexto 11"/>
          <p:cNvSpPr txBox="1"/>
          <p:nvPr/>
        </p:nvSpPr>
        <p:spPr>
          <a:xfrm>
            <a:off x="4644008" y="437763"/>
            <a:ext cx="3816424" cy="830997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4800" dirty="0" smtClean="0">
                <a:solidFill>
                  <a:srgbClr val="000099"/>
                </a:solidFill>
              </a:rPr>
              <a:t>Los accesorios</a:t>
            </a:r>
            <a:endParaRPr lang="es-ES_tradnl" sz="4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7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00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ângulo arredondado 5"/>
          <p:cNvSpPr/>
          <p:nvPr/>
        </p:nvSpPr>
        <p:spPr>
          <a:xfrm>
            <a:off x="755576" y="548680"/>
            <a:ext cx="3600400" cy="4752528"/>
          </a:xfrm>
          <a:prstGeom prst="roundRect">
            <a:avLst/>
          </a:prstGeom>
          <a:solidFill>
            <a:srgbClr val="0099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b="1" dirty="0" smtClean="0"/>
              <a:t>¡OJO!</a:t>
            </a:r>
          </a:p>
          <a:p>
            <a:pPr algn="ctr"/>
            <a:r>
              <a:rPr lang="es-ES_tradnl" sz="2000" b="1" dirty="0" smtClean="0"/>
              <a:t>1. </a:t>
            </a:r>
            <a:r>
              <a:rPr lang="es-ES_tradnl" sz="2000" dirty="0" smtClean="0"/>
              <a:t>“Bolso” es un falso amigo!</a:t>
            </a:r>
          </a:p>
          <a:p>
            <a:pPr algn="ctr"/>
            <a:r>
              <a:rPr lang="es-ES_tradnl" sz="2000" dirty="0" smtClean="0"/>
              <a:t>Bolso (Port.) = bolsillo (</a:t>
            </a:r>
            <a:r>
              <a:rPr lang="es-ES_tradnl" sz="2000" dirty="0" err="1" smtClean="0"/>
              <a:t>Esp</a:t>
            </a:r>
            <a:r>
              <a:rPr lang="es-ES_tradnl" sz="2000" dirty="0" smtClean="0"/>
              <a:t>.)</a:t>
            </a:r>
          </a:p>
          <a:p>
            <a:pPr algn="ctr"/>
            <a:endParaRPr lang="es-ES_tradnl" sz="2000" dirty="0" smtClean="0"/>
          </a:p>
          <a:p>
            <a:pPr algn="ctr"/>
            <a:endParaRPr lang="es-ES_tradnl" sz="2000" dirty="0" smtClean="0"/>
          </a:p>
          <a:p>
            <a:pPr algn="just"/>
            <a:r>
              <a:rPr lang="es-ES_tradnl" sz="2000" dirty="0" smtClean="0"/>
              <a:t>2. </a:t>
            </a:r>
            <a:r>
              <a:rPr lang="es-ES_tradnl" sz="2000" b="1" dirty="0" smtClean="0"/>
              <a:t>Cambios de género: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 Pantalones (m.) / </a:t>
            </a:r>
            <a:r>
              <a:rPr lang="es-ES_tradnl" sz="2000" dirty="0" err="1" smtClean="0"/>
              <a:t>calças</a:t>
            </a:r>
            <a:r>
              <a:rPr lang="es-ES_tradnl" sz="2000" dirty="0" smtClean="0"/>
              <a:t> (f.)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 Bufanda (f.)/ </a:t>
            </a:r>
            <a:r>
              <a:rPr lang="es-ES_tradnl" sz="2000" dirty="0" err="1" smtClean="0"/>
              <a:t>cachecol</a:t>
            </a:r>
            <a:r>
              <a:rPr lang="es-ES_tradnl" sz="2000" dirty="0" smtClean="0"/>
              <a:t> (m.)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Gafas (f.)/ óculos (m.)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Gorra (f.)/</a:t>
            </a:r>
            <a:r>
              <a:rPr lang="es-ES_tradnl" sz="2000" dirty="0" err="1" smtClean="0"/>
              <a:t>Boné</a:t>
            </a:r>
            <a:r>
              <a:rPr lang="es-ES_tradnl" sz="2000" dirty="0" smtClean="0"/>
              <a:t> (m.)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Bolso (m.)/</a:t>
            </a:r>
            <a:r>
              <a:rPr lang="es-ES_tradnl" sz="2000" dirty="0" err="1" smtClean="0"/>
              <a:t>carteira</a:t>
            </a:r>
            <a:r>
              <a:rPr lang="es-ES_tradnl" sz="2000" dirty="0" smtClean="0"/>
              <a:t> (f.)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Chancleta (f.)/ </a:t>
            </a:r>
            <a:r>
              <a:rPr lang="es-ES_tradnl" sz="2000" dirty="0" err="1" smtClean="0"/>
              <a:t>chinelo</a:t>
            </a:r>
            <a:r>
              <a:rPr lang="es-ES_tradnl" sz="2000" dirty="0" smtClean="0"/>
              <a:t> (m.)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sz="2000" dirty="0" smtClean="0"/>
              <a:t>Jersey (m.)/camisola(f.)</a:t>
            </a:r>
          </a:p>
        </p:txBody>
      </p:sp>
      <p:pic>
        <p:nvPicPr>
          <p:cNvPr id="12" name="Picture 2" descr="Book worm Artes e ilustrações vetoriais livres de royal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76056" y="1340768"/>
            <a:ext cx="3240360" cy="316361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hlinkClick r:id="rId3" action="ppaction://hlinkfile"/>
          </p:cNvPr>
          <p:cNvSpPr txBox="1"/>
          <p:nvPr/>
        </p:nvSpPr>
        <p:spPr>
          <a:xfrm>
            <a:off x="827584" y="3573016"/>
            <a:ext cx="5688632" cy="52322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s-ES_tradnl" sz="2800" b="1" dirty="0" smtClean="0">
                <a:solidFill>
                  <a:schemeClr val="bg1"/>
                </a:solidFill>
              </a:rPr>
              <a:t>Corrección de la Ficha de trabajo</a:t>
            </a:r>
            <a:endParaRPr lang="es-ES_tradnl" sz="2800" b="1" dirty="0">
              <a:solidFill>
                <a:schemeClr val="bg1"/>
              </a:solidFill>
            </a:endParaRPr>
          </a:p>
        </p:txBody>
      </p:sp>
      <p:sp>
        <p:nvSpPr>
          <p:cNvPr id="7" name="CaixaDeTexto 6">
            <a:hlinkClick r:id="rId4" action="ppaction://hlinkfile"/>
          </p:cNvPr>
          <p:cNvSpPr txBox="1"/>
          <p:nvPr/>
        </p:nvSpPr>
        <p:spPr>
          <a:xfrm>
            <a:off x="755576" y="1700808"/>
            <a:ext cx="3384376" cy="52322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</a:rPr>
              <a:t>Ficha de trabajo</a:t>
            </a:r>
            <a:endParaRPr lang="es-ES_tradnl" sz="2800" b="1" dirty="0">
              <a:solidFill>
                <a:schemeClr val="bg1"/>
              </a:solidFill>
            </a:endParaRPr>
          </a:p>
        </p:txBody>
      </p:sp>
      <p:pic>
        <p:nvPicPr>
          <p:cNvPr id="8" name="10 Faixa 10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23728" y="2564904"/>
            <a:ext cx="304800" cy="304800"/>
          </a:xfrm>
          <a:prstGeom prst="rect">
            <a:avLst/>
          </a:prstGeom>
        </p:spPr>
      </p:pic>
      <p:pic>
        <p:nvPicPr>
          <p:cNvPr id="9" name="Picture 2" descr="Book worm Artes e ilustrações vetoriais livres de royalti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260648"/>
            <a:ext cx="1952835" cy="1906584"/>
          </a:xfrm>
          <a:prstGeom prst="rect">
            <a:avLst/>
          </a:prstGeom>
          <a:noFill/>
        </p:spPr>
      </p:pic>
      <p:pic>
        <p:nvPicPr>
          <p:cNvPr id="10" name="Imagem 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476672"/>
            <a:ext cx="2108200" cy="1581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1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2276872"/>
            <a:ext cx="2088232" cy="1584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>
          <a:xfrm>
            <a:off x="323528" y="188640"/>
            <a:ext cx="426386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sz="4000" dirty="0" smtClean="0"/>
              <a:t>Pretérito Indefinido</a:t>
            </a:r>
          </a:p>
        </p:txBody>
      </p:sp>
      <p:sp>
        <p:nvSpPr>
          <p:cNvPr id="13" name="Oval 12"/>
          <p:cNvSpPr/>
          <p:nvPr/>
        </p:nvSpPr>
        <p:spPr>
          <a:xfrm>
            <a:off x="5652120" y="188640"/>
            <a:ext cx="3159968" cy="1232520"/>
          </a:xfrm>
          <a:prstGeom prst="ellipse">
            <a:avLst/>
          </a:prstGeom>
          <a:solidFill>
            <a:srgbClr val="33CCC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/>
              <a:t>Formas Regulares</a:t>
            </a:r>
          </a:p>
          <a:p>
            <a:pPr algn="ctr"/>
            <a:endParaRPr lang="es-ES_tradnl" dirty="0"/>
          </a:p>
        </p:txBody>
      </p:sp>
      <p:grpSp>
        <p:nvGrpSpPr>
          <p:cNvPr id="19" name="Grupo 18"/>
          <p:cNvGrpSpPr/>
          <p:nvPr/>
        </p:nvGrpSpPr>
        <p:grpSpPr>
          <a:xfrm>
            <a:off x="0" y="5013176"/>
            <a:ext cx="2987824" cy="1800200"/>
            <a:chOff x="504056" y="5057800"/>
            <a:chExt cx="2987824" cy="1800200"/>
          </a:xfrm>
        </p:grpSpPr>
        <p:sp>
          <p:nvSpPr>
            <p:cNvPr id="15" name="Fluxograma: conexão 14"/>
            <p:cNvSpPr/>
            <p:nvPr/>
          </p:nvSpPr>
          <p:spPr>
            <a:xfrm>
              <a:off x="504056" y="5057800"/>
              <a:ext cx="1080120" cy="1008112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" name="Fluxograma: conexão 15"/>
            <p:cNvSpPr/>
            <p:nvPr/>
          </p:nvSpPr>
          <p:spPr>
            <a:xfrm>
              <a:off x="2411760" y="5849888"/>
              <a:ext cx="1080120" cy="1008112"/>
            </a:xfrm>
            <a:prstGeom prst="flowChartConnector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" name="Fluxograma: conexão 16"/>
            <p:cNvSpPr/>
            <p:nvPr/>
          </p:nvSpPr>
          <p:spPr>
            <a:xfrm>
              <a:off x="1619672" y="5777880"/>
              <a:ext cx="1080120" cy="1008112"/>
            </a:xfrm>
            <a:prstGeom prst="flowChartConnector">
              <a:avLst/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" name="Fluxograma: conexão 17"/>
            <p:cNvSpPr/>
            <p:nvPr/>
          </p:nvSpPr>
          <p:spPr>
            <a:xfrm>
              <a:off x="971600" y="5633864"/>
              <a:ext cx="1080120" cy="1008112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23" name="CaixaDeTexto 22"/>
          <p:cNvSpPr txBox="1"/>
          <p:nvPr/>
        </p:nvSpPr>
        <p:spPr>
          <a:xfrm>
            <a:off x="3779912" y="3212976"/>
            <a:ext cx="1584176" cy="2554545"/>
          </a:xfrm>
          <a:prstGeom prst="rect">
            <a:avLst/>
          </a:prstGeom>
          <a:solidFill>
            <a:srgbClr val="99FF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Comprar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Compr</a:t>
            </a:r>
            <a:r>
              <a:rPr lang="es-ES_tradnl" sz="2000" u="sng" dirty="0" smtClean="0"/>
              <a:t>é</a:t>
            </a:r>
          </a:p>
          <a:p>
            <a:r>
              <a:rPr lang="es-ES_tradnl" sz="2000" dirty="0" smtClean="0"/>
              <a:t>Compr</a:t>
            </a:r>
            <a:r>
              <a:rPr lang="es-ES_tradnl" sz="2000" u="sng" dirty="0" smtClean="0"/>
              <a:t>aste</a:t>
            </a:r>
          </a:p>
          <a:p>
            <a:r>
              <a:rPr lang="es-ES_tradnl" sz="2000" dirty="0" smtClean="0"/>
              <a:t>Compr</a:t>
            </a:r>
            <a:r>
              <a:rPr lang="es-ES_tradnl" sz="2000" u="sng" dirty="0" smtClean="0"/>
              <a:t>ó</a:t>
            </a:r>
          </a:p>
          <a:p>
            <a:r>
              <a:rPr lang="es-ES_tradnl" sz="2000" dirty="0" smtClean="0"/>
              <a:t>Compr</a:t>
            </a:r>
            <a:r>
              <a:rPr lang="es-ES_tradnl" sz="2000" u="sng" dirty="0" smtClean="0"/>
              <a:t>amos</a:t>
            </a:r>
          </a:p>
          <a:p>
            <a:r>
              <a:rPr lang="es-ES_tradnl" sz="2000" dirty="0" smtClean="0"/>
              <a:t>Compr</a:t>
            </a:r>
            <a:r>
              <a:rPr lang="es-ES_tradnl" sz="2000" u="sng" dirty="0" smtClean="0"/>
              <a:t>asteis</a:t>
            </a:r>
          </a:p>
          <a:p>
            <a:r>
              <a:rPr lang="es-ES_tradnl" sz="2000" dirty="0" smtClean="0"/>
              <a:t>Compr</a:t>
            </a:r>
            <a:r>
              <a:rPr lang="es-ES_tradnl" sz="2000" u="sng" dirty="0" smtClean="0"/>
              <a:t>aron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2051720" y="3212976"/>
            <a:ext cx="1512168" cy="252376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sz="2000" dirty="0" smtClean="0"/>
          </a:p>
          <a:p>
            <a:r>
              <a:rPr lang="es-ES_tradnl" sz="2000" dirty="0" smtClean="0"/>
              <a:t>Yo</a:t>
            </a:r>
          </a:p>
          <a:p>
            <a:r>
              <a:rPr lang="es-ES_tradnl" sz="2000" dirty="0" smtClean="0"/>
              <a:t>Tú</a:t>
            </a:r>
          </a:p>
          <a:p>
            <a:r>
              <a:rPr lang="es-ES_tradnl" sz="2000" dirty="0" smtClean="0"/>
              <a:t>Él/ella/usted</a:t>
            </a:r>
          </a:p>
          <a:p>
            <a:r>
              <a:rPr lang="es-ES_tradnl" sz="2000" dirty="0" smtClean="0"/>
              <a:t>Nosotros</a:t>
            </a:r>
          </a:p>
          <a:p>
            <a:r>
              <a:rPr lang="es-ES_tradnl" sz="2000" dirty="0" smtClean="0"/>
              <a:t>Vosotros</a:t>
            </a:r>
          </a:p>
          <a:p>
            <a:r>
              <a:rPr lang="es-ES_tradnl" sz="2000" dirty="0" smtClean="0"/>
              <a:t>Ellos/ellas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5652120" y="3212976"/>
            <a:ext cx="1440160" cy="255454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Escoger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Escog</a:t>
            </a:r>
            <a:r>
              <a:rPr lang="es-ES_tradnl" sz="2000" u="sng" dirty="0" smtClean="0"/>
              <a:t>í</a:t>
            </a:r>
          </a:p>
          <a:p>
            <a:r>
              <a:rPr lang="es-ES_tradnl" sz="2000" dirty="0" smtClean="0"/>
              <a:t>Escog</a:t>
            </a:r>
            <a:r>
              <a:rPr lang="es-ES_tradnl" sz="2000" u="sng" dirty="0" smtClean="0"/>
              <a:t>iste</a:t>
            </a:r>
          </a:p>
          <a:p>
            <a:r>
              <a:rPr lang="es-ES_tradnl" sz="2000" dirty="0" smtClean="0"/>
              <a:t>Escog</a:t>
            </a:r>
            <a:r>
              <a:rPr lang="es-ES_tradnl" sz="2000" u="sng" dirty="0" smtClean="0"/>
              <a:t>ió</a:t>
            </a:r>
          </a:p>
          <a:p>
            <a:r>
              <a:rPr lang="es-ES_tradnl" sz="2000" dirty="0" smtClean="0"/>
              <a:t>Escog</a:t>
            </a:r>
            <a:r>
              <a:rPr lang="es-ES_tradnl" sz="2000" u="sng" dirty="0" smtClean="0"/>
              <a:t>imos</a:t>
            </a:r>
          </a:p>
          <a:p>
            <a:r>
              <a:rPr lang="es-ES_tradnl" sz="2000" dirty="0" smtClean="0"/>
              <a:t>Escogi</a:t>
            </a:r>
            <a:r>
              <a:rPr lang="es-ES_tradnl" sz="2000" u="sng" dirty="0" smtClean="0"/>
              <a:t>steis</a:t>
            </a:r>
          </a:p>
          <a:p>
            <a:r>
              <a:rPr lang="es-ES_tradnl" sz="2000" dirty="0" smtClean="0"/>
              <a:t>Escog</a:t>
            </a:r>
            <a:r>
              <a:rPr lang="es-ES_tradnl" sz="2000" u="sng" dirty="0" smtClean="0"/>
              <a:t>ieron</a:t>
            </a:r>
            <a:endParaRPr lang="es-ES_tradnl" u="sng" dirty="0" smtClean="0"/>
          </a:p>
        </p:txBody>
      </p:sp>
      <p:sp>
        <p:nvSpPr>
          <p:cNvPr id="27" name="CaixaDeTexto 26"/>
          <p:cNvSpPr txBox="1"/>
          <p:nvPr/>
        </p:nvSpPr>
        <p:spPr>
          <a:xfrm>
            <a:off x="7380312" y="3212976"/>
            <a:ext cx="1512168" cy="2554545"/>
          </a:xfrm>
          <a:prstGeom prst="rect">
            <a:avLst/>
          </a:prstGeom>
          <a:solidFill>
            <a:srgbClr val="33CC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Escribir</a:t>
            </a:r>
          </a:p>
          <a:p>
            <a:endParaRPr lang="es-ES_tradnl" sz="2000" dirty="0" smtClean="0"/>
          </a:p>
          <a:p>
            <a:r>
              <a:rPr lang="es-ES_tradnl" sz="2000" dirty="0" smtClean="0"/>
              <a:t>Escrib</a:t>
            </a:r>
            <a:r>
              <a:rPr lang="es-ES_tradnl" sz="2000" u="sng" dirty="0" smtClean="0"/>
              <a:t>í</a:t>
            </a:r>
          </a:p>
          <a:p>
            <a:r>
              <a:rPr lang="es-ES_tradnl" sz="2000" dirty="0" smtClean="0"/>
              <a:t>Escrib</a:t>
            </a:r>
            <a:r>
              <a:rPr lang="es-ES_tradnl" sz="2000" u="sng" dirty="0" smtClean="0"/>
              <a:t>iste</a:t>
            </a:r>
          </a:p>
          <a:p>
            <a:r>
              <a:rPr lang="es-ES_tradnl" sz="2000" dirty="0" smtClean="0"/>
              <a:t>Escrib</a:t>
            </a:r>
            <a:r>
              <a:rPr lang="es-ES_tradnl" sz="2000" u="sng" dirty="0" smtClean="0"/>
              <a:t>ió</a:t>
            </a:r>
          </a:p>
          <a:p>
            <a:r>
              <a:rPr lang="es-ES_tradnl" sz="2000" dirty="0" smtClean="0"/>
              <a:t>Escrib</a:t>
            </a:r>
            <a:r>
              <a:rPr lang="es-ES_tradnl" sz="2000" u="sng" dirty="0" smtClean="0"/>
              <a:t>imos</a:t>
            </a:r>
          </a:p>
          <a:p>
            <a:r>
              <a:rPr lang="es-ES_tradnl" sz="2000" dirty="0" smtClean="0"/>
              <a:t>Escrib</a:t>
            </a:r>
            <a:r>
              <a:rPr lang="es-ES_tradnl" sz="2000" u="sng" dirty="0" smtClean="0"/>
              <a:t>isteis</a:t>
            </a:r>
          </a:p>
          <a:p>
            <a:r>
              <a:rPr lang="es-ES_tradnl" sz="2000" dirty="0" smtClean="0"/>
              <a:t>Escrib</a:t>
            </a:r>
            <a:r>
              <a:rPr lang="es-ES_tradnl" sz="2000" u="sng" dirty="0" smtClean="0"/>
              <a:t>ieron</a:t>
            </a:r>
          </a:p>
        </p:txBody>
      </p:sp>
      <p:sp>
        <p:nvSpPr>
          <p:cNvPr id="28" name="Rectângulo arredondado 27"/>
          <p:cNvSpPr/>
          <p:nvPr/>
        </p:nvSpPr>
        <p:spPr>
          <a:xfrm>
            <a:off x="3707904" y="5877272"/>
            <a:ext cx="1656184" cy="50405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Cambiar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29" name="Rectângulo arredondado 28"/>
          <p:cNvSpPr/>
          <p:nvPr/>
        </p:nvSpPr>
        <p:spPr>
          <a:xfrm>
            <a:off x="5508104" y="5877272"/>
            <a:ext cx="1656184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Vender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0" name="Rectângulo arredondado 29"/>
          <p:cNvSpPr/>
          <p:nvPr/>
        </p:nvSpPr>
        <p:spPr>
          <a:xfrm>
            <a:off x="7236296" y="5877272"/>
            <a:ext cx="1656184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Vivir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79512" y="1713582"/>
            <a:ext cx="8784976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/>
              <a:t>Mañana es la fiesta de cumpleaños de Teresa, así que ayer por la tarde fue de compras con mis amigas. Compramos un bolso muy bonito a Teresa y yo, claro, también escogí unos accesorios para ir a la fiesta. Enseguida, compramos una postal y escribimos “Feliz cumpleaños”. </a:t>
            </a:r>
            <a:endParaRPr lang="es-ES_tradn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2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2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20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2000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2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2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20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3" dur="2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20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3" dur="2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8" dur="2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3" dur="20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8" dur="20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3" dur="20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21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576</Words>
  <Application>Microsoft Office PowerPoint</Application>
  <PresentationFormat>Apresentação no Ecrã (4:3)</PresentationFormat>
  <Paragraphs>184</Paragraphs>
  <Slides>10</Slides>
  <Notes>5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169</cp:revision>
  <dcterms:created xsi:type="dcterms:W3CDTF">2013-04-16T19:08:09Z</dcterms:created>
  <dcterms:modified xsi:type="dcterms:W3CDTF">2013-06-15T16:29:51Z</dcterms:modified>
</cp:coreProperties>
</file>